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62"/>
  </p:notesMasterIdLst>
  <p:sldIdLst>
    <p:sldId id="256" r:id="rId2"/>
    <p:sldId id="287" r:id="rId3"/>
    <p:sldId id="303" r:id="rId4"/>
    <p:sldId id="304" r:id="rId5"/>
    <p:sldId id="291" r:id="rId6"/>
    <p:sldId id="290" r:id="rId7"/>
    <p:sldId id="305" r:id="rId8"/>
    <p:sldId id="288" r:id="rId9"/>
    <p:sldId id="306" r:id="rId10"/>
    <p:sldId id="293" r:id="rId11"/>
    <p:sldId id="292" r:id="rId12"/>
    <p:sldId id="257" r:id="rId13"/>
    <p:sldId id="307" r:id="rId14"/>
    <p:sldId id="262" r:id="rId15"/>
    <p:sldId id="295" r:id="rId16"/>
    <p:sldId id="296" r:id="rId17"/>
    <p:sldId id="297" r:id="rId18"/>
    <p:sldId id="298" r:id="rId19"/>
    <p:sldId id="299" r:id="rId20"/>
    <p:sldId id="300" r:id="rId21"/>
    <p:sldId id="263" r:id="rId22"/>
    <p:sldId id="325" r:id="rId23"/>
    <p:sldId id="326" r:id="rId24"/>
    <p:sldId id="327" r:id="rId25"/>
    <p:sldId id="286" r:id="rId26"/>
    <p:sldId id="328" r:id="rId27"/>
    <p:sldId id="329" r:id="rId28"/>
    <p:sldId id="265" r:id="rId29"/>
    <p:sldId id="301" r:id="rId30"/>
    <p:sldId id="260" r:id="rId31"/>
    <p:sldId id="261" r:id="rId32"/>
    <p:sldId id="264" r:id="rId33"/>
    <p:sldId id="267" r:id="rId34"/>
    <p:sldId id="302" r:id="rId35"/>
    <p:sldId id="294" r:id="rId36"/>
    <p:sldId id="268" r:id="rId37"/>
    <p:sldId id="276" r:id="rId38"/>
    <p:sldId id="277" r:id="rId39"/>
    <p:sldId id="323" r:id="rId40"/>
    <p:sldId id="308" r:id="rId41"/>
    <p:sldId id="309" r:id="rId42"/>
    <p:sldId id="280" r:id="rId43"/>
    <p:sldId id="283" r:id="rId44"/>
    <p:sldId id="279" r:id="rId45"/>
    <p:sldId id="285" r:id="rId46"/>
    <p:sldId id="284" r:id="rId47"/>
    <p:sldId id="281" r:id="rId48"/>
    <p:sldId id="319" r:id="rId49"/>
    <p:sldId id="282" r:id="rId50"/>
    <p:sldId id="318" r:id="rId51"/>
    <p:sldId id="320" r:id="rId52"/>
    <p:sldId id="321" r:id="rId53"/>
    <p:sldId id="324" r:id="rId54"/>
    <p:sldId id="310" r:id="rId55"/>
    <p:sldId id="311" r:id="rId56"/>
    <p:sldId id="312" r:id="rId57"/>
    <p:sldId id="313" r:id="rId58"/>
    <p:sldId id="314" r:id="rId59"/>
    <p:sldId id="315" r:id="rId60"/>
    <p:sldId id="316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20DCB-6788-4A24-9A0A-D13D4DF91C6A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CE325-1507-4EBC-8A06-20B3285D1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1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DD64AF-2EF7-4109-AF60-72A4AA90294B}" type="datetime1">
              <a:rPr lang="en-US">
                <a:latin typeface="Time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1/14/2015</a:t>
            </a:fld>
            <a:endParaRPr lang="en-US">
              <a:latin typeface="Times"/>
            </a:endParaRP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EC8EE-F66C-4184-90D3-DE343FB1BEB9}" type="slidenum">
              <a:rPr lang="en-US">
                <a:latin typeface="Time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latin typeface="Times"/>
            </a:endParaRPr>
          </a:p>
        </p:txBody>
      </p:sp>
      <p:sp>
        <p:nvSpPr>
          <p:cNvPr id="4403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Times"/>
            </a:endParaRPr>
          </a:p>
        </p:txBody>
      </p:sp>
      <p:sp>
        <p:nvSpPr>
          <p:cNvPr id="44038" name="Date Placeholder 3"/>
          <p:cNvSpPr txBox="1">
            <a:spLocks noGrp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12C4F30-A51C-4150-8793-9F53E49A588C}" type="datetime1">
              <a:rPr lang="en-US" altLang="en-US" sz="1200">
                <a:latin typeface="Calibri" pitchFamily="34" charset="0"/>
              </a:rPr>
              <a:pPr algn="r" eaLnBrk="1" hangingPunct="1"/>
              <a:t>1/14/2015</a:t>
            </a:fld>
            <a:endParaRPr lang="en-US" altLang="en-US" sz="1200">
              <a:latin typeface="Calibri" pitchFamily="34" charset="0"/>
            </a:endParaRPr>
          </a:p>
        </p:txBody>
      </p:sp>
      <p:sp>
        <p:nvSpPr>
          <p:cNvPr id="44039" name="Slide Number Placeholder 4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4CCC492-48CB-4BD9-AC12-93D7442AF3D0}" type="slidenum">
              <a:rPr lang="en-US" altLang="en-US" sz="1200">
                <a:latin typeface="Calibri" pitchFamily="34" charset="0"/>
              </a:rPr>
              <a:pPr algn="r" eaLnBrk="1" hangingPunct="1"/>
              <a:t>35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687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2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46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670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905000" y="1828800"/>
            <a:ext cx="6858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91577042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2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2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1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2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6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7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64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6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Washington, Winter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3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3.png"/><Relationship Id="rId4" Type="http://schemas.openxmlformats.org/officeDocument/2006/relationships/image" Target="../media/image82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/>
          <a:lstStyle/>
          <a:p>
            <a:r>
              <a:rPr lang="en-US" dirty="0" smtClean="0"/>
              <a:t>Computing and Global Health</a:t>
            </a:r>
            <a:br>
              <a:rPr lang="en-US" dirty="0" smtClean="0"/>
            </a:br>
            <a:r>
              <a:rPr lang="en-US" dirty="0" smtClean="0"/>
              <a:t>Lecture 2, Surveillance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dirty="0" smtClean="0"/>
              <a:t>Winter 2015</a:t>
            </a:r>
          </a:p>
          <a:p>
            <a:r>
              <a:rPr lang="en-US" dirty="0" smtClean="0"/>
              <a:t>Richard Anderson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http://www.pbs.org/newshour/wp-content/uploads/2014/08/Ebola_map2-1024x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362201" cy="193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oliofree.org/images/cases-of-polio-have-plumm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35"/>
            <a:ext cx="3048000" cy="19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hm.afro.who.int/issue12/Images/Figures/cder3/CDER%2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r="36525"/>
          <a:stretch/>
        </p:blipFill>
        <p:spPr bwMode="auto">
          <a:xfrm>
            <a:off x="5715000" y="1508"/>
            <a:ext cx="3429001" cy="196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58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Dengue Surveillance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Mosquito born disease of growing importance</a:t>
            </a:r>
          </a:p>
          <a:p>
            <a:pPr lvl="1"/>
            <a:r>
              <a:rPr lang="en-US" dirty="0" err="1" smtClean="0"/>
              <a:t>Breakbone</a:t>
            </a:r>
            <a:r>
              <a:rPr lang="en-US" dirty="0" smtClean="0"/>
              <a:t> fever</a:t>
            </a:r>
          </a:p>
          <a:p>
            <a:pPr lvl="1"/>
            <a:r>
              <a:rPr lang="en-US" dirty="0" smtClean="0"/>
              <a:t>Highly seasonal</a:t>
            </a:r>
          </a:p>
          <a:p>
            <a:r>
              <a:rPr lang="en-US" dirty="0" smtClean="0"/>
              <a:t>Case tracking</a:t>
            </a:r>
          </a:p>
          <a:p>
            <a:pPr lvl="1"/>
            <a:r>
              <a:rPr lang="en-US" dirty="0" smtClean="0"/>
              <a:t>Early warning of outbreaks</a:t>
            </a:r>
          </a:p>
          <a:p>
            <a:pPr lvl="1"/>
            <a:r>
              <a:rPr lang="en-US" dirty="0" smtClean="0"/>
              <a:t>Mitigation (e.g., mosquito control)</a:t>
            </a:r>
          </a:p>
          <a:p>
            <a:pPr lvl="1"/>
            <a:r>
              <a:rPr lang="en-US" dirty="0" smtClean="0"/>
              <a:t>2009 Nicaragua introduced a Frontline SMS reporting system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FF761E63-AADC-438D-A182-8E971B898508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128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2" t="10938" r="11914" b="6250"/>
          <a:stretch>
            <a:fillRect/>
          </a:stretch>
        </p:blipFill>
        <p:spPr bwMode="auto">
          <a:xfrm>
            <a:off x="6082460" y="4343400"/>
            <a:ext cx="2875831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Richard\Documents\Dell XPS Archive\Pictures\1-13 to 2-9-10\IMG_67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60" y="1752599"/>
            <a:ext cx="2875831" cy="215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oxitec.com/wpcms/wp-content/uploads/Dengue_fever_risk_map-1024x68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12981" cy="134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dnbd.org/aedes_aegyp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04" y="0"/>
            <a:ext cx="197999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10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Nicaragua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Relatively successful surveillance system</a:t>
            </a:r>
            <a:endParaRPr lang="en-US" dirty="0"/>
          </a:p>
          <a:p>
            <a:pPr lvl="1"/>
            <a:r>
              <a:rPr lang="en-US" dirty="0" smtClean="0"/>
              <a:t>Procedures appear to work</a:t>
            </a:r>
          </a:p>
          <a:p>
            <a:pPr lvl="1"/>
            <a:r>
              <a:rPr lang="en-US" dirty="0" smtClean="0"/>
              <a:t>Understanding of use of data</a:t>
            </a:r>
          </a:p>
          <a:p>
            <a:r>
              <a:rPr lang="en-US" dirty="0" smtClean="0"/>
              <a:t>Multiple different reporting systems in place as of 2010 with out of date technology</a:t>
            </a:r>
          </a:p>
          <a:p>
            <a:r>
              <a:rPr lang="en-US" dirty="0" smtClean="0"/>
              <a:t>Country faces challenges of low income and remote areas</a:t>
            </a:r>
          </a:p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Strong public health system</a:t>
            </a:r>
          </a:p>
          <a:p>
            <a:pPr lvl="1"/>
            <a:r>
              <a:rPr lang="en-US" dirty="0" smtClean="0"/>
              <a:t>Small country</a:t>
            </a:r>
          </a:p>
          <a:p>
            <a:pPr lvl="1"/>
            <a:r>
              <a:rPr lang="en-US" smtClean="0"/>
              <a:t>Improving infrastructure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aggregate health data at national level</a:t>
            </a:r>
          </a:p>
          <a:p>
            <a:r>
              <a:rPr lang="en-US" dirty="0" smtClean="0"/>
              <a:t>Not associated with the individual</a:t>
            </a:r>
          </a:p>
          <a:p>
            <a:r>
              <a:rPr lang="en-US" dirty="0" smtClean="0"/>
              <a:t>Health statistics, not data for treatment of individuals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122" name="Picture 2" descr="http://static.panoramio.com/photos/large/76377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2798034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png;base64,iVBORw0KGgoAAAANSUhEUgAAAO8AAADTCAMAAABeFrRdAAAAzFBMVEX////19fX8/Pz5+fni4uKjo6Pz8/Pt7e2Wlpa1tbWysrK/v7/09PS4uLiurq68vLzT09Pp6enIyMhzc3OioqJra2vNzc3k5OTZ2dn++fXW1tapqal6enqBgYGcnJxmZmbrklGRkZH88Ofvqn3649X76t742sfqjUj54NDqiUBaWlrtn2ryu5fupHKJiYmTk5Pxs4r1ya3smV720rvmcQDzwqIvLy/tm184ODjxtpI+Pj7rpXVQUFDphTMFBQXVZAAkJCTgqYbahkzndxqd8aZMAAAM4ElEQVR4nO2dC3uiuhaGFwShgHJVLqLUS621VWvtuGf27u7Zc07//386Cai1KhIxnhOs3/PMFHCxkjdZBM0FAK666qqrSqqgYhgmAlANw4hs0AJ8TAWwa5qpADi2ZmCDwDfwYcciJyi6ZtoAMbHH55ENTQIw8SYywdPxX82HQNN0BGINJ6AaeAuSf5qI//Mg2VNMreZ/5kOPDE0hG6a6NsIbTUPTBZCCpZGGvTjY0sEf1dMcYD8q9lPDR0Qzn9cKkBzgJFRZEAQRjDr2qAFSbSRFOAEZIVXBxzGSEmGXIEaS7EcyGNhcIA40AdlRUkaAaoAiBSQNbL0qWDqIeEtVqg7OBy5TIcLngR4ryZ4qIdtA63zUFCQRH6mRWVcShGZNkS1NDJqJDf6MnKsg2XNglYNa6kcjeVMpeCVSbjaQUiXJWrWElxSkT3jxIZIpORJrSSE7xN7XE/9EpAqJyZIXJBVFVQhwfkAivCRKkJUQBrqFD5tBlOwRLHuDF6VlFjiWR4yMhNcgRWrJQVq/gd4kDsgxFa1ysPRzFG8zAFWRZRlXs4hrUiNBo5NgW/OCkwRjGjfEsYHNkw80WSYE+I+sEHZVx3lCquFgUMy7ygImNH1FIxu6Rfa8ih5s5KOmVJskiGs2Maoh0yJJLZmWvNiBseTFGSM5wNmzUj9kTzmCVzN1HdeFKsp1RFLB0aVu8qK6vK4HwhFj8yQXeMORkz+6SXiV5KqGajOy1ry4IDFh7DXrNt4Q6wq5mkHSDVJ4imXhPzWcviOAGFtNHMs1hOqKKZIK09WKtLx+lw6WvEmKaz91smdQ8pJ4TndxnHi6BjIpamOTd1XUXjNJ4Ws8k3JYbSdBFfhJoZB4xm2bgK8vU5Q0ScLtEM5uoOF8kobNJGWIo1VM40bycOsmSaRqcfSrq3h2lryfDnAi63gmfnQl3aOp32ZVsXB7oi3jGcMZz7hVCuRA+8K7KruoqQSkvVrxrgoKSBSv/rMNm7QppL0yfMU0CQ9pjZUoya7eRWBYsq9ttleyjANTTY1ImmZXBAuHt1WXJK+KQ7cmkXYEl6CskGtmGc+al/ihvX4lQ1NJ625qmmbYyT0Ap4fvOiph9aq4eNG6HIlkR8XFud4Vnc9iRmRbTD6RTOKVbPum6mGnjqwmOULEnYBjvuqopvKZDwenb4GQlphIjKrkfhDUzMD2bQNnbuXA0zSV3BkjkmPc6mM/dpq+qMNVV1111VVlV6Tk2+yVwDQbWxJRvk0xPRfllZlmY0vi2Urz5spLpysvQ1159+jhvoDnEvPOFwU8l5d3MHot4Lm0vL1CuKXlHXQK4ZaVNxwWuXihrLy9zktBz6XkDefjop7LyBt2CgYzlJI3nBSu3TLyivM/T/BcOt7w7RTc8vFO+id5Lhmv2J+JJ3kuGe/s6UTP5eLtnxbMUDLe8VN4qucy8c5Oxy0T7+Jn71g/UkxGtK0bL505A2XiHXeOr91bybVBmCqPYP1OM4x5xUKSC55HJSRse4eXeW/nWK4aUCcTGdypH8XV5EjsC8UkFzyPzvm2d/Fl1Ns2quYPQtzCVAIUVB+b7q8pQL3h/lE0LqsFz6PSTjy/dI6+donq7hRUpe22cSCnoHEprt/70YCR51K0V6/DQrW7T2XgfRjdMfNcAl52wQxl4L0bPTD0zD3v3Tu7YAb+eQejIqNi2eKct8cYl3Ne1rXLOW84LDZIdEA88/bY4/LMGw6LDhIdEL+8YeExsUPilveEMbFD4pQXwc+z4PLKK/88adQkW5zyPs3O5JlLXvHtXLh88vbfvtX8utkEfSfe2dO3mj85/hky4603pgig67ZF9zZdKlaY91z9seM5sJsf+whTH5AuPPoeuk2OxD4qJrngeYclLjo9/Eeg8p4/wLAaX2hD0w0APK12a4vFcnYWXowbitTe83nJ+JGgPCuPvivhwJasoMVVPK+GEVjFMxkfdJD3bEnx84nX7znaq3W/+vdonz+HEb4F70a/+nfgvR99DhJ9A94vg0SXz/vwvjlIdPG8d8Mvg0SXzjt4/9qvfuG8d8OtYYTL5t1dWlNWXqq5rIPdYYSS8vb6FAsN9q01KSdvb/bxI7eGe/tGTcrIG/457L+N8nrNw72rHsvHe9cfLcj3w6e3g2YZS2vKxvsw6byk34bDt9mBaZ7h0/76Lxfv63y+0eJOJpmG4TyjX71EvOFiPnn40kr9Ocmo4eyFU6Xh7Y1Hs53pUlnz0t8yVyOUgncwGPSH430zHcfzPUfDA4NEZeANRx9pk7xH4/luDc8m2fdmlrwSeS4YNJP/WfL23j+y5zm+vG+XRP/QjYohr+yaLoDSclrJLsN43v6R80Uvna+FcXhpDUNe/wZcMoA+jZNdZvP50esEHTBHL6PB5+doNj/snGa1AMV8fiy7Cw0AJJP6JfP5C9avuFO/s5zJUvcbHVSLnJVEDOsXtaZT0JTb6U2yy2w+fzjKWy7zCbzIW1rDsr0SZREEXMHpHrPr9z77a9RKd8vZkIunvOn5JbgfTSjm/qXAL/mrEfjn7e37SrGjweg1pFlawz/v6+HffSv1RvMhxWoE/nmfKBcZTH7kX+cl4M1vnZcazGgWm3DP+8J2ghj3vBO28+555x10Ts/JpnjnZRzO3PN2mK6J4p63V2Cp+UFxzrtgPRedb95wznABZyK+ee86LHKyKb55x8UfN5YhvnlpfgEcJ6557xg85mVLXPPO2K8D45k3HDKvXq55H34yysqGWPGabkUEqLgRqI30LVinz+fvs1+0ym4+v9j2QanA33AbNJIjceH57el5YtgZFPRwSFUan7Tz+avPFYh+aWl/u10wR6sZ96+TM+CyWr/wiFo+CK0AcP0u12ucGs/nCGdm8ey1alCT3FYLHNdLjpzaXlF3XB0lftvn15OfGLhP/PIy7rhailve3p6Bewbilvc84cwv70+Wzy76FK+85/juTMQr7+JMTxXglZd2lOxYcco7GLLMyoY45V2c6zEKnPIOGQ8rrMUn7+A8XzaAV97xeR5xA5zyhsWe6UojLnnP1jpzynuGftiVOOStQof5sMJaHPIKFBMIC4tH3jOGM4+8ylk6rpZixau5NyKIsVtH04aVHCnMe85wZtzfbsCj7jYqyZGivOHTOfphV2LFm/a3y1NVjS0XIHA81z80Cz97en7nY1HoRDpVqZ7+nz+f/1Fu+SC7EtRMuwFg6U6j0PsX4OHHx+KML2BAVapc5Cpo62BK7XYbKu00kIuNL8yGD+e7+QJv7XNv8tY78/useeK9H5H5Kf/v94cW1NG84jidPPhNeHvzfvo943vwvq6fHfEteBefj7n5Bry9zsYilMvnvR9t/iK6dF5x9vX3/YXzDp62nitxybzh/ev79q/7S+Ydf3zsdL1eMO/9+4/d13ZeLG/vaX432P3tdam8L6PF3o6qy+R96LxlDJpcIm847mT2Ul0g7/3wwLOcLo63158fGs6+NN7X9/3t1Eql4JUt8tQc28OQUnqLyeAdzPOeGVEK3lbkyiC7agOUf63fh7tH4/fc3vRS8N5CLIGgSK4Q36QuY3u3X/d+hNupvM5f+fheZXohgcqMjhf0qWL+/dd0NZ9/q9NefuvcUwwdnPX9v6zGF9pxC3nBH6oB0M14H+7LiG6c83/7/t+CQr4MCvIlMoi0t70aPE0oBw5Kcf3u6guvOKasXLgI3vvOoWdjbqn0vOHs4APZtlVyXvEl99G2X1Vu3t7TzyMHOMvMG453niieqxLzPnT6x8+ELCuvHPY7RWbll5Q3/k/n8O++LJWV95+C0+TKyvvvgtPkSsp7UzTfZeXl4P0au7ryslLx+cBMs7Etqkf/FtGNhX8N58rePdTcOc+n8URlJPkBjVmREIufK/mKfkUUVi033ypyW8zSq1tF6peqkFwaI8+hMHI8ZukV0jPV9dugMXJ0CiOdplDo0iskk6p+IxqjoElh1AyYpXcVjXRNBLWW1f7rhiBqOigabhvsrKpRNAckTQJLU8DRMlzZmgeB5oOnyRBEWVeRZ9hgqgBSNU2TufQbI3KiKCOArFh/rqhdr+24EnIrGT5unFbTxRYtZ+pNbzJcdR03MWrrU2jo7f1G0tRr6fXIsH770MLGR+Pk6sYGt4puzP2fKijSWhAYLqhebGVdVYrsWl1oOya4RsOtZxgprhVjCB03Rt1Hdb+RgPTnroyb58jHZhpVW36c4kBoiW5W5IhtHVzkaS5UvMfbXxnfqay2IrcxSoR5m0JG2+q1ZWUKrqNhkEZtmpFebEDXl1tQ8eEWCt1gcyQ1bpvdv6cZd4nor6npNBp21HJlsOMMH7/ctj1tdWW3FdluIyNUfmOjNjFyDWhnXRrO725dur1tkmGuOknzTDrw5pYTzz/aiC7Bq6666qqrrrqKO/0X4Yvn5J/tlJM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png;base64,iVBORw0KGgoAAAANSUhEUgAAAO8AAADTCAMAAABeFrRdAAAAzFBMVEX////19fX8/Pz5+fni4uKjo6Pz8/Pt7e2Wlpa1tbWysrK/v7/09PS4uLiurq68vLzT09Pp6enIyMhzc3OioqJra2vNzc3k5OTZ2dn++fXW1tapqal6enqBgYGcnJxmZmbrklGRkZH88Ofvqn3649X76t742sfqjUj54NDqiUBaWlrtn2ryu5fupHKJiYmTk5Pxs4r1ya3smV720rvmcQDzwqIvLy/tm184ODjxtpI+Pj7rpXVQUFDphTMFBQXVZAAkJCTgqYbahkzndxqd8aZMAAAM4ElEQVR4nO2dC3uiuhaGFwShgHJVLqLUS621VWvtuGf27u7Zc07//386Cai1KhIxnhOs3/PMFHCxkjdZBM0FAK666qqrSqqgYhgmAlANw4hs0AJ8TAWwa5qpADi2ZmCDwDfwYcciJyi6ZtoAMbHH55ENTQIw8SYywdPxX82HQNN0BGINJ6AaeAuSf5qI//Mg2VNMreZ/5kOPDE0hG6a6NsIbTUPTBZCCpZGGvTjY0sEf1dMcYD8q9lPDR0Qzn9cKkBzgJFRZEAQRjDr2qAFSbSRFOAEZIVXBxzGSEmGXIEaS7EcyGNhcIA40AdlRUkaAaoAiBSQNbL0qWDqIeEtVqg7OBy5TIcLngR4ryZ4qIdtA63zUFCQRH6mRWVcShGZNkS1NDJqJDf6MnKsg2XNglYNa6kcjeVMpeCVSbjaQUiXJWrWElxSkT3jxIZIpORJrSSE7xN7XE/9EpAqJyZIXJBVFVQhwfkAivCRKkJUQBrqFD5tBlOwRLHuDF6VlFjiWR4yMhNcgRWrJQVq/gd4kDsgxFa1ysPRzFG8zAFWRZRlXs4hrUiNBo5NgW/OCkwRjGjfEsYHNkw80WSYE+I+sEHZVx3lCquFgUMy7ygImNH1FIxu6Rfa8ih5s5KOmVJskiGs2Maoh0yJJLZmWvNiBseTFGSM5wNmzUj9kTzmCVzN1HdeFKsp1RFLB0aVu8qK6vK4HwhFj8yQXeMORkz+6SXiV5KqGajOy1ry4IDFh7DXrNt4Q6wq5mkHSDVJ4imXhPzWcviOAGFtNHMs1hOqKKZIK09WKtLx+lw6WvEmKaz91smdQ8pJ4TndxnHi6BjIpamOTd1XUXjNJ4Ws8k3JYbSdBFfhJoZB4xm2bgK8vU5Q0ScLtEM5uoOF8kobNJGWIo1VM40bycOsmSaRqcfSrq3h2lryfDnAi63gmfnQl3aOp32ZVsXB7oi3jGcMZz7hVCuRA+8K7KruoqQSkvVrxrgoKSBSv/rMNm7QppL0yfMU0CQ9pjZUoya7eRWBYsq9ttleyjANTTY1ImmZXBAuHt1WXJK+KQ7cmkXYEl6CskGtmGc+al/ihvX4lQ1NJ625qmmbYyT0Ap4fvOiph9aq4eNG6HIlkR8XFud4Vnc9iRmRbTD6RTOKVbPum6mGnjqwmOULEnYBjvuqopvKZDwenb4GQlphIjKrkfhDUzMD2bQNnbuXA0zSV3BkjkmPc6mM/dpq+qMNVV1111VVlV6Tk2+yVwDQbWxJRvk0xPRfllZlmY0vi2Urz5spLpysvQ1159+jhvoDnEvPOFwU8l5d3MHot4Lm0vL1CuKXlHXQK4ZaVNxwWuXihrLy9zktBz6XkDefjop7LyBt2CgYzlJI3nBSu3TLyivM/T/BcOt7w7RTc8vFO+id5Lhmv2J+JJ3kuGe/s6UTP5eLtnxbMUDLe8VN4qucy8c5Oxy0T7+Jn71g/UkxGtK0bL505A2XiHXeOr91bybVBmCqPYP1OM4x5xUKSC55HJSRse4eXeW/nWK4aUCcTGdypH8XV5EjsC8UkFzyPzvm2d/Fl1Ns2quYPQtzCVAIUVB+b7q8pQL3h/lE0LqsFz6PSTjy/dI6+donq7hRUpe22cSCnoHEprt/70YCR51K0V6/DQrW7T2XgfRjdMfNcAl52wQxl4L0bPTD0zD3v3Tu7YAb+eQejIqNi2eKct8cYl3Ne1rXLOW84LDZIdEA88/bY4/LMGw6LDhIdEL+8YeExsUPilveEMbFD4pQXwc+z4PLKK/88adQkW5zyPs3O5JlLXvHtXLh88vbfvtX8utkEfSfe2dO3mj85/hky4603pgig67ZF9zZdKlaY91z9seM5sJsf+whTH5AuPPoeuk2OxD4qJrngeYclLjo9/Eeg8p4/wLAaX2hD0w0APK12a4vFcnYWXowbitTe83nJ+JGgPCuPvivhwJasoMVVPK+GEVjFMxkfdJD3bEnx84nX7znaq3W/+vdonz+HEb4F70a/+nfgvR99DhJ9A94vg0SXz/vwvjlIdPG8d8Mvg0SXzjt4/9qvfuG8d8OtYYTL5t1dWlNWXqq5rIPdYYSS8vb6FAsN9q01KSdvb/bxI7eGe/tGTcrIG/457L+N8nrNw72rHsvHe9cfLcj3w6e3g2YZS2vKxvsw6byk34bDt9mBaZ7h0/76Lxfv63y+0eJOJpmG4TyjX71EvOFiPnn40kr9Ocmo4eyFU6Xh7Y1Hs53pUlnz0t8yVyOUgncwGPSH430zHcfzPUfDA4NEZeANRx9pk7xH4/luDc8m2fdmlrwSeS4YNJP/WfL23j+y5zm+vG+XRP/QjYohr+yaLoDSclrJLsN43v6R80Uvna+FcXhpDUNe/wZcMoA+jZNdZvP50esEHTBHL6PB5+doNj/snGa1AMV8fiy7Cw0AJJP6JfP5C9avuFO/s5zJUvcbHVSLnJVEDOsXtaZT0JTb6U2yy2w+fzjKWy7zCbzIW1rDsr0SZREEXMHpHrPr9z77a9RKd8vZkIunvOn5JbgfTSjm/qXAL/mrEfjn7e37SrGjweg1pFlawz/v6+HffSv1RvMhxWoE/nmfKBcZTH7kX+cl4M1vnZcazGgWm3DP+8J2ghj3vBO28+555x10Ts/JpnjnZRzO3PN2mK6J4p63V2Cp+UFxzrtgPRedb95wznABZyK+ee86LHKyKb55x8UfN5YhvnlpfgEcJ6557xg85mVLXPPO2K8D45k3HDKvXq55H34yysqGWPGabkUEqLgRqI30LVinz+fvs1+0ym4+v9j2QanA33AbNJIjceH57el5YtgZFPRwSFUan7Tz+avPFYh+aWl/u10wR6sZ96+TM+CyWr/wiFo+CK0AcP0u12ucGs/nCGdm8ey1alCT3FYLHNdLjpzaXlF3XB0lftvn15OfGLhP/PIy7rhailve3p6Bewbilvc84cwv70+Wzy76FK+85/juTMQr7+JMTxXglZd2lOxYcco7GLLMyoY45V2c6zEKnPIOGQ8rrMUn7+A8XzaAV97xeR5xA5zyhsWe6UojLnnP1jpzynuGftiVOOStQof5sMJaHPIKFBMIC4tH3jOGM4+8ylk6rpZixau5NyKIsVtH04aVHCnMe85wZtzfbsCj7jYqyZGivOHTOfphV2LFm/a3y1NVjS0XIHA81z80Cz97en7nY1HoRDpVqZ7+nz+f/1Fu+SC7EtRMuwFg6U6j0PsX4OHHx+KML2BAVapc5Cpo62BK7XYbKu00kIuNL8yGD+e7+QJv7XNv8tY78/useeK9H5H5Kf/v94cW1NG84jidPPhNeHvzfvo943vwvq6fHfEteBefj7n5Bry9zsYilMvnvR9t/iK6dF5x9vX3/YXzDp62nitxybzh/ev79q/7S+Ydf3zsdL1eMO/9+4/d13ZeLG/vaX432P3tdam8L6PF3o6qy+R96LxlDJpcIm847mT2Ul0g7/3wwLOcLo63158fGs6+NN7X9/3t1Eql4JUt8tQc28OQUnqLyeAdzPOeGVEK3lbkyiC7agOUf63fh7tH4/fc3vRS8N5CLIGgSK4Q36QuY3u3X/d+hNupvM5f+fheZXohgcqMjhf0qWL+/dd0NZ9/q9NefuvcUwwdnPX9v6zGF9pxC3nBH6oB0M14H+7LiG6c83/7/t+CQr4MCvIlMoi0t70aPE0oBw5Kcf3u6guvOKasXLgI3vvOoWdjbqn0vOHs4APZtlVyXvEl99G2X1Vu3t7TzyMHOMvMG453niieqxLzPnT6x8+ELCuvHPY7RWbll5Q3/k/n8O++LJWV95+C0+TKyvvvgtPkSsp7UzTfZeXl4P0au7ryslLx+cBMs7Etqkf/FtGNhX8N58rePdTcOc+n8URlJPkBjVmREIufK/mKfkUUVi033ypyW8zSq1tF6peqkFwaI8+hMHI8ZukV0jPV9dugMXJ0CiOdplDo0iskk6p+IxqjoElh1AyYpXcVjXRNBLWW1f7rhiBqOigabhvsrKpRNAckTQJLU8DRMlzZmgeB5oOnyRBEWVeRZ9hgqgBSNU2TufQbI3KiKCOArFh/rqhdr+24EnIrGT5unFbTxRYtZ+pNbzJcdR03MWrrU2jo7f1G0tRr6fXIsH770MLGR+Pk6sYGt4puzP2fKijSWhAYLqhebGVdVYrsWl1oOya4RsOtZxgprhVjCB03Rt1Hdb+RgPTnroyb58jHZhpVW36c4kBoiW5W5IhtHVzkaS5UvMfbXxnfqay2IrcxSoR5m0JG2+q1ZWUKrqNhkEZtmpFebEDXl1tQ8eEWCt1gcyQ1bpvdv6cZd4nor6npNBp21HJlsOMMH7/ctj1tdWW3FdluIyNUfmOjNjFyDWhnXRrO725dur1tkmGuOknzTDrw5pYTzz/aiC7Bq6666qqrrrqKO/0X4Yvn5J/tlJM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xASEhUSEhIWFhMSEB8TFhgXFxgWGRgaFh0iGBUYExcgKCggGh8lGxkWITEiJSkrLi4vFyAzODMsOSgtLisBCgoKDg0OGxAQGzQmICQuLiwvMiswLDQ0LDAsMiwvLCwvLzc0LDAuLDAvLCw0LC8sLDQvLywvLDEtLy0sLCwtLP/AABEIAMIBAwMBEQACEQEDEQH/xAAbAAEBAQEBAQEBAAAAAAAAAAAABAMFAgEGB//EAEEQAAIBAgMDBgwFAwUAAwEAAAECAAMRBBIhBTGTEyIzQVFSFBUyU2FxcoGxstLTBjRzkdEjQmKCkqHB8KLC4UP/xAAZAQEAAwEBAAAAAAAAAAAAAAAAAQIDBAX/xAA1EQEAAQMBBQYGAgIBBQEAAAAAAQIDESEEEjFBURMiYXGR8AWBobHR4TLBFDNCUnKCwvEj/9oADAMBAAIRAxEAPwD+216yopZtyi5sCT7gNT6hAm8Z0+7V4Fb6YDxnT7tXgVvpgPGdPu1eBW+mA8Z0+7V4Fb6YDxnT7tXgVvpgPGdPu1eBW+mA8Z0+7V4Fb6YDxnT7tXgVvpgPGdPu1eBW+mA8Z0+7V4Fb6YDxnT7tXgVvpgPGdPu1eBW+mA8Z0+7V4Fb6YDxnT7tXgVvpgPGdPu1eBW+mA8Z0+7V4Fb6YDxnT7tXgVvpgPGdPu1eBW+mA8Z0+7V4Fb6YDxnT7tXgVvpgPGdPu1eBW+mA8Z0+7V4Fb6YDxnT7tXgVvpgPGdPu1eBW+mA8Z0+7V4Fb6YDxnT7tXgVvpgPGdPu1eBW+mA8Z0+7V4Fb6YDxnT7tXgVvpgPGdPu1eBW+mB7o7QpswUZwTuzU6iA232LAD3QKoEm1eib3fEQPm0sYaYSy3Lvk/u05pa9lBJ8ns64Eq7dTcab5+aCoto75bJrYjR1N2AGutjpA91NtU1tdX52q6LzlG9111Go08rUWED7Q2sHqLTFN+cC1zksF1ytvuQSrDt01AGsDpQEBAQEBAQEBAQEBAQEBAQEBAQEBAQEBAQECTFdJR9pvlMCuBJtXom93xED1j3KrnCqxQ5hmJUDQi4IDG9jbQdcCOjUVqjGpQCG2dS2rMKZF2ItYWOXrPVaAVsOwvyDc45+hbW/Xu67n9zA0FWkCGFF7qLA8k1xa4AGn+TfuYG3h47lXht/EB4eO5V4bfxAeHjuVeG38QHh47lXht/EB4eO5V4bfxAeHjuVeG38QHh47lXht/EB4eO5V4bfxAeHjuVeG38QHh47lXht/EB4eO5V4bfxAeHjuVeG38QHh47lXht/EB4eO5V4bfxAeHjuVeG38QHh47lXht/EB4eO5V4bfxAeHjuVeG38QHh47lXht/EB4eO5V4bfxAeHjuVeG38QHh47lXht/EB4eO5V4bfxAeHjuVeG38QHh47lXht/ED3h8WrkqAwZQCQyldGuAdfZb9oHjFdJR9pvlMCuBJtXom93xEDbEYdKgAcXANxvFiNxFoGNbDIquyqAShufWLn9zqe2B4cVOQTkzZiEF7A2BIzGx/xvNLW7vd7hr9tESip4vG9dIAc7fdj0jBbZbArlFM94hr2uCJ1Tb2flV0+0deec+GeeNUZloMZiRRLuqq+ekoUKWtnyCroG51maoBa3kjf117KzNzdpnMd7n0zjlppEfozOHkYvGW1pLfsynQ2NhfNrc5ddy5tb6kT2ez5/l708OWvn4cDMuphS5UF7ZjvsLW10G89Vpy1xTFXd4LQ1lAgICAgICAgICAgICAgICAgICAgICBFS/MVP0KfzVYHrFdJR9pvlMCuBJtXom93xECuBli/If2D8IHB/FWyKmLwBoUnKOyoQy6HmkMQuo1Nrb+ub7PttWx3O2otxXMZ7szjOY64n7LUUUVzu1ziOrzsjZuJw9GnTfE1yadJUuUo1EOUWuMq8p1f3E+s75F34jTcrmu5YinM57s1Txnwn/1iFuxjhRXnz09+rn/ibxueSODxmGtylnuioTe1lLMamu/coPrnZsW2fCIiZ2iJ10jvZ18o3dfCZlnVZv5xEePDk/ReNmTSvRen1ZlHK0z22ZecoHa6qJz/AOPFX+uqJ8J0n0nSfKJlXPV7pbbwjOtNcTRZ6guiiqhZhrqi3uRo27sPZK1bJfppmqaJiI4zicR5p3o6uhOdJAQEBAQEBAQEBAQEBAQEBAQEBAQECKl+YqfoU/mqwPWK6Sj7TfKYFcCTavRN7viIG9fEIgzOyqN12IA/cwMa+JRlqKrqWVDcAgkadY6oCmpNJAN+Vf8Aq/8AxeUuRM04heiYicy+Fag0BJ9Om6+tr65uy+kyxcp0j368/PRpm3Os+/19WdbZyVbGsoJUgjq6hcXG8XvpM7mx0X4jtozMe/RejaarWeynSffq3ODT/Iep3HwM1nZ6J6/Kao/tl21Xh6R+HB2j+B8JWxSYxs4q01yghzra9ib6nyj/AMT0LW3bTZ2edmt14onXXWeXCZzppwVzTM71VMTPp9IwrbYYB31GH+OJxNL/AOIcqf8AiYxtm1U8qKv/ABpiftOfWE7tqesfX8f2/L7P2emE2q+JLVstdOQcVTmCF8nJtmJJYFqYXr8sHQKTOmn45/m252Cq3u1Ud6J0jexnMYjTOJzGJ1iKueM2r2ObdEXoqzE9OXv8P6HONiQEBAQEBAQEBAQEBAQEBAQEBAQIqX5ip+hT+arA9YrpKPtN8pgVwJNq9E3u+Ige8dTdlshAJOpN93XlI3H0wIl2eaYY3GVadQKoBFuVIdgdbaEWGm6BXsyiEpIAW8kHnMznd2sSYFUBAQEBAxxeFp1UanUUMjrlZSLgg7wZNMzTVFUcYmJjzjWJ+ScuVsjEVaeehUJqNQtzjbO1NujqaeVcAqdxzU3sCCJO001UTF2iM0Vco40zzjxiOMc92Y/lPC9O7XpOk/SfxP08nTwmNp1QTTYNlNjac1nabV6Jm3VnCbtmu1iK4xlRN2RAQEBAQEBAQEBAQEBAQEBAQIqX5ip+hT+arA9YrpKPtN8pgVwJNq9E3u+IgVwMsX5D+wfhA+YPo09gfCBtAQEBAQEDmbYoMMuIpgmpQuco31KbdJTHpNgy7uci62JnTs9dM5tVzpV9J5T/AFPhM88Kz1esNTpqorYcApUAchdzq2oZPTY3HUQbdlvNq2X/ABq5minE570e+cfXh0x1dtN6IpuT5T0/XvqvpuGAINwdRN6aoqjMcGFVM0ziXqWQQEBAQEBAQEBAQEBAQEBAQIqX5ip+hT+arA9YrpKPtN8pgVwJNq9E3u+IgVwMsX5D+wfhA+YPo09gfCBtAQEBAQEBA/Ifhz8I1dn8qcNXFXlnztTrDKCdbBKi3Kb9+Vt27rnsbZ8So23di7Tu7sYzT/cTx9Y82dNG7wdFttU6LE1gaF7l1q2VTvu9GoCUfQElQc1tSAdD5Fex3aJ7Sx36Z4xTmZjx3ePnGMT/AMZmf5dNNcVxu1aTyn+p/qeXPTh1dnY+lXQVaLq6NuZSCLjQj1gxMVRpVExPSYmJ+cTiYUqp3ZwpkKkBAQEDHF4qnSUvUYKo0uTbU6ADtJNgBvJMvbt1XKt2iMyTOH5bZm3NpnFVeWwbDA2JouqAVd4saiF8+6/NCZt2g1nq3tk2OLFPZ3f/ANf+UTOnynGPnnHiziqrOsaP0mC2lRrXFNwWXylN1db7s9M2ZfUQJ5lyxct/yjTrynynhPyXiYlXMkvjMBqTYREZBWBFwbj0SZiY4j7ICAgICBFS/MVP0KfzVYHrFdJR9pvlMCuBJtXom93xEBtZ6i0ajUzZ1plhzc24XsB2/wDrHdAjWtULVlZiwyOQBa1OxsoIyhrsDcXJvY20tAt2aXNJM6gHINAxYWsOuw+ECqAgICAgICAgS7TwFPEUalCoLpVplGtobMLGx6jNbN6qzcpuUcYnMImMxhxNnfg+lhaYp4So1MLewqAVVuxvrezjXqR1m207TRtd2bu024mqcax3atPH8xK1FVdEbtNU46cvRzPxltirgcM1StTqZc4UPRq5wb99ahDpfsUt65nb+Bx8QzY2a9NEzr3sz8s66fOnyw2t7X2VUVXKIn5Q62zdqVqtKlUp0sSy1KSuGbwZRzlBF7sG694Bla/h02apt139aZxw6af9P9qTepq1iiPr+XL/ABIdumpQ8Fp08gcmp/VW9rrYPdVsLZ/Jz+rQX7Nk2f4fNFf+TcqmqP44jGuJ6T3uWlWI/qk3Jie7THj75O/S2piLc7CMWGjLSqU2Kn08oaf79fVOO3Fi7/G5jrFUTEx6b33x0krpqp4x6e4cjE/jcDGps9MM/hFVMy8oVRBZWY5yMx3KdwN56VHwmZ2WdqqrjcicTjMzxiNOHXmy7TvbuHcweyrMKtZ+VrDcxGVE0seQp3ITedbliDYsQBbhubRmnctxu0/Wf+6ef0jpELxHOXSnMlLjdn0a1uUpqxU3Ukc5Tuujb1PpBBmtu9ct/wAJxnj4+cc/miYiX538K/ghcFTan4VXqZ3z3ztTtoBbmn0T0du+LTtVcVdnTGIxwifupTb3ea7a34UoYik9J6mIAqJlJGJrHf8A4lip94ImFj4jds3IrpinTX+NP3xn0laaImMM/wAJ4FcCg2fqVp5noOxF6iMxdw1gAHRnsRuIKkbyFtt96drqnauc4iqOkxGI+UxGnjmOkzFMbvdfop5y5AQEBAipfmKn6FP5qsD1iuko+03ymBXAk2r0Te74iBXAyxfkP7B+ED5g+jT2B8IG0BAQEBAQEBAQEBAQEDGvQzc4HK43N/0w6x6P2sdZlctb2tM4qjhP9T1jw9MTq0oubuk6x098J98E67TphxSqELUtuvp6LN6errmEbbbi52VycVfT19y1nZa5o7SjWn3yWqwO6dcTE8HPMY4gYXIuLjeOy+68b0TODE4y+yUEBAj2ngBWQC+V0YPTcb0cbmHuJBHWrMp0Jm1m9NqrPGJ0mOsdPx0nExrCJjLzsrHGqpDrkrUzkqpe4DdqnrRhZlPYdQCCBN+1Fuc0zmmdYnw8fGOE+PDMYkicrpgkgICBFS/MVP0KfzVYHrFdJR9pvlMCuBJtXom93xECuBli/If2D8IHzB9GnsD4QNoCAgICAgICAgICAgICBk2HQsHKgsBYG2tjvEzm1RNcVzGsaZXi5VFO7E6PLYOkdeTW/blF/wB5WdntTOd2M+S0Xrkab0+qanspUdqlNmVm7ecvvB17Ov1WnPTsNNu7VdtzMTPzj0/fliG1W11V0RbrjMR8p9/Jv4SV6Rbf5DVff1r79PTN+2mn/ZGPGNY/Xz08WXZxV/Cc+HP9/LXwfF2hSPkuG1tZecdN+g198ina7NX8as+Wv0gnZ7kfyjHno81+WdSFHJ3FgzWLD1KNPff3StztrlMxR3fGdZ9I/PyWo7KiqJq73hHD1/XzeMHRr00VWZahA67qf92t/XaUsW9otW4pqqiqY65j6659E3a7NyuZiJp9J+mn3fnPx1isdQVMTgsPmxCuKT5iCjUmDGzAMpNny5SbWzNbymB9n4dtGzZqt7fM0W8ZiePezEacZjMZzmMTpziGM2aqpjspzPTh+vq7WDbGVURzUo0wyAsq02dgSNbOWAFjfQqZSLmyTrRE1RynMR9MTP1hSqiumcVaORtv8DnE16Fd8ZWL4aoHS60rXDK4FlVdLqN9537N8W7C1XaptRiuMTrV0mOcz15YZ1W8zE5drw2vS6ennUf/ANaCs3vejq6/6S/abTh7K1c/11YnpV/VWkeu781szHFth9tYSowppiKTO25BUUsbXJst76WP7GUr2W/RTNVVExEc8Tj1TvQ9UvzFT9Cn81WYJesV0lH2m+UwK4Em1eib3fEQNcZikpI1R75VFzYEn3AawMKuMRg6C9wjWNtDk5r5T6GIBga4BwaaEEHmDcb9UCiAgICAgICAgICAgICAgICAgDAnweCp0gRTULmNz/7s9EwsbNasRMW4xnVrdvV3Zia5zhRN2RAQMKmGF8ynKx3kbj7a7j69/pExqsxneonE/fzjn9+kw1pu6btWse+E8vt4Jq+1BTZUqqQztYFecp9Pb2aenr3znubbTZqpouxiapxGNY98NPHnxa0bLNymarc6R14+/ejoTucrh1PwrhWxq7QKt4Qi5Qc3NsVKar16MZ3R8QvRss7LnuT+Yn+ldyN7eX0vzFT9Cn81WcKz1iuko+03ymBXAk2r0Te74iBtiqAqI1M3s6FDbfZhY2/eBI+BVM7hmPMewNrLyhzPlsL6sAdSfRaBRgEApoAAOYNwt1QKICAgICAgICAgICAgICAgICAgICAgICBnXoK4swv2doPap6j6RM7lqi5GKo/XjHSfGF6K6qJzTLPD1CDkc84C4PeXt9e6/wD+iUtVzE9nXOv3jr59fxMLV0xMb9PD7T0/H6UTdkipfmKn6FP5qsD1iuko+03ymBXAk2r0Te74iBXAyxfkP7B+EDFK4SirG9gqjQXOtgLD1mRM4RM4jLy21aQF7nfYWUtfnFNLXvcgntsCeqRvQrvw91NoUlYqW1XeLMeoNpprYEE23A3Mb0JmqHqnjabNlDXN+w9W837NCL7ri0neg3oUSViAgICAgICAgICAgICAgICAgICAgZYijmG+zA3U9h/9pbrBmdy3vx4xwnpPvj4L0V7s+HN4w+JDHKbCoN63106x2ru1/wC7iUtX4qncq0q5x/cdY6T9pzC1dqaY3o1p6++fvgypfmKn6FP5qs3ZPWK6Sj7TfKYFcCTavRN7viIFcDLF+Q/sH4QOZtbG8hgzV5M1GSmpRFBJZxbILDW2axPoBlLlW7TMs7tW7RM4yz2ZWwlYLZWpu4Lim+em+pLMUU2uQWbnLe17XErTNNStFVFXg6DbNplmYgkub+URbmhTltuuFF+31S+7DTcji1pYOmpzKtj6z162HYL9Q7T2yYiITFMQ3kpIC8BAQEADAQEBAQEBAQEBAQEBAQEBAkbZ9M1RWtzwtt+nZe3bbSc07Jam/F+Y70RhvG0Vxa7LOjzS/MVP0KfzVZ0sHrFdJR9pvlMCuBJtXom93xECuByRRdWqk5yrI5JYra/9gpgHdlve/YPTAs2aHFJM5BOQaqpUWsOok/GBricOlRctRVZT1MARpu0MiYieKJiJjEuBtyljqATwENVBqAulR0IVBqQruQ923byAN1pjciunG5qwuxcpx2erqeE4lfKoKw6uTqgsf9LhAP8AcZpmro1zXHGPSf8A4ixH4nppWp4dqVUVqqllp8y5t/lmya2b+7+0+iVm9EVRTjWWc34iqKZjWVtsU/m6K+i9VyPXzVQ+5xLd6fBp358Pfvq52H/DlZMQ9fw6sTUQJbLT3Jqt9Mul33KPLNrSkWpiqat5lFmqK5q3p+jocpik8pErDtpnk39ACMSp9eceqXzVHj7982ma48ffvmj2d+JFxOcYakzmm5psWZUVWHeOrWPaqkaStN3fzuwpTe387kcFGJwWKqqwOI5IkELySDm3FuczXLW33ASTNNUxxx5LTTXVHHHl7/CfY+wKmHopSGLrHkxYGyeSPJWzBrADTS26RRbmmmIyi3ZmimKd6dHzbdXaFGkzUcld9AicmVa53szZ8psNdwiubkR3dUXJu00zNOvvzV0GxjorXpUiyglWRnKkjyTZl1G6WjemOi8b8xngg2vR2relyFSgQKmapdGS4GmWxZswNyd6+SNZSuLum7MM64vabsx4+9XSvjFG6jUPrej9yX7/AIfb8tO/HSfp+XOrfiKqmKTDHDMWemWLK10B/tBcgAXAbfY+T2yk3ZiuKcKTemK4o3XSaviv7aFP/VWI+CNL5q5R9f00ma+UfX9ObgdobQevVR8MlOmoHJuXLK1tGsbAm5NxcDQSlNVyapiYZ013ZqmJpxDpMMX3qI/0u3/2E07zTvuXsCrtR1bwlKVNhUOUEBrqdRqj2Fr5dR1DUzO3N2Y72jK1N6YnfjHvzXY6vjKdN3VKdRlUlVUspY9QG/rl6priNGlU1xGYjLHZFbH1aKNVWnRqFbOrKzEEaE2DAWNrjXrlaJrmnXSVbc3KqYmrSWW26G1DSth6tA1Cw15NqdgNTqXe+4C1usyK4u47sx79UXIvbvdmM+X7ldR8NCgtyDsRcqA9IA9YzXe/rtLxv41x79V47TGuPt+UG0/xFUw70Uq4djyrkMaRNUKoG880Hyio1A0zdkpVdmmYiY49FK700TETTx6auvhNoUqpIRxmAuVN1db7syNZl94mkVRPBrTXTVwVSyyKl+YqfoU/mqwPWK6Sj7TfKYFcCTavRN7viIFcDLF+Q/sH4QPmD6NPYHwgbQEBAyfDUywcopYbmKgkW3WO+RiEYji1kpICBlQw1NL5EVb78qhb23Xt6zIiIjgiIiODWSkgICAgICAgICAgICAgICBhi8HTqgCogaxuCRqp7VO9T6RImmJ4qzTE8XIw+AxlPFhhVDYMUsmR3ZqgY65gStzqAOcx0J16plFNcV8e6yii5FzOe7j37y6NL8xU/Qp/NVmzd6xXSUfab5TArgSbV6Jvd8RArgZYvyH9g/CB8wfRp7A+EDaAgICAgICAgICAgICAgICAgICAgICAgICAgRUvzFT9Cn81WB6xXSUfab5TArgSbV6Jvd8RArgc6ri2Znp5RlsyKbnMWChtVtoDmI39Q7dAyO1AlHm06rOtLmryNYXYLot8ulzpAp8Z0+7V4Fb6YGdfaygDKlUnMAf6NYaEgMfJ6hc+6Bp4zp92rwK30wM22sucAJVylSSeRraEWyi2XrBb9oGnjOn3avArfTAyXawzsDTq5AikNyNbViWzC2XqAQ/6oGvjOn3avArfTAzpbWUlsyVQA1l/o1tRYG/k6akj3QNPGdPu1eBW+mBnhtrKUUulVWKgsORrGx6xfL2wPmK2sAjFEqs4QlV5GsMxA0F8ulzA18Z0+7V4Fb6YGdfaygDKlUnMAf6NYaE2Y+T1C590DTxnT7tXgVvpgZttZc4ASrlKkk8jW0IIyi2XrBb9oGnjOn3avArfTAzXay5yClXIFBDcjW1JLZhbL1AL/ugaeM6fdq8Ct9MDOltZSWzJVFmsv9GtqLA38ntuPdA08Z0+7V4Fb6YGeG2spRS6VVYqCw5GsbG2ovl7YDE7WUIxRKrMFJVeRrC5A0F8ulzA08Z0+7V4Fb6YGdbayi2VKp5wB/o1hYE6nyeoawNPGdPu1eBW+mBm21lzgBKuUqSTyNbQgjKLZesFv9sD7gqmetUcKwU0qagsjJcq1QmwYAnRl/eBriuko+03ymBXAk2r0Te74iBXAyXDIHLhFDkWLWGYjTQnf1D9h2QOPUxGJXKMxZjVcaJYHngLm0NlCE7jfS9zqQH3A1a75LvUH9QXOVRcBcz3BQc24yjcRnN9RYB3IEu0jUFMmmbMCD5OYkX1AHp7dYHJr4yuGYZnyiqQSEF97ZFp3Q9WW5a97aXzLmCrZOIrs5FS+gObSwVs3MVNATzb3JJ3AjQgkOtA5G0cS4qFUqNoBmGVSFUkAmnzblgLt1jS1tdAxwmJxDMBna5dlXMgymmFYpVawBuWCiwIFraC94HT2WzmjSLklzSUsSACWKjNcCwBvfS0CiodDrbTfvt6YH5842va6Oz6g0gVXn3YB1q2XmkLzhbLoxvfKYGtPFVeblqVG/rqozIBnQhM5PMGoJcW5trEm+W0DuwINs1iqc1yjFrKQARextnuCAvWTv0sNTYhzquKrZiOUqBc7ByKYOS2fkwnMN81l33/ALe8LhZsmtWLMKhJJuSMuUUzfRNQC2nXc7r9YJDqQONjsS4qMEqNZcuYZV5oZkuafNubIXJJuBf0aBOmLxHOu1Q2zWARQTTVMyVNU8tmAW27nNzdNA7uHRlVQzZmCgFiAMx6zYaCB6qHQ620377em0D8+2NxFr03Z9xpAqvPu1nWrZdCFs2mXRtb2MD0mLr5gFZ3XlVVSyBSynJyhfmDcC9gLWKm/aA/QQINs1iqDK5Ri1lIAIvY2z3Bso3k79LDU2IRmvXPKZXa6tcg0xzbOQFTQXugGpzaWP8AcDA6GBapmrBzcCtZOblAUopAHbqW17b7twBiuko+03ymBXAk2r0Te74iBXAQEBAQEBAQEBAQEBAQPFaqqDM2guBf1mwv6Nd/VAwTaNEi/KKObm1IHNvbNY/2k2sdxuO2BrRxNN9FdWsATYg6Nqp06iNRA1gICAgICAgICBliiwU5d/8A65A6za9hA5NWvj7kJTS2RmBexIblOahCsNOT6+22p1EC3HnEFKgpAKTSYI+YFg9iEIQgqRex1PrECKjV2hmF6aZWe5JscinLcCxF7c/19vaFWZi9IuLHlKmno52W/utA6MCTavRN7viIFcBAQEBAQEBAQEBAQEBAzxFIOrIdzKVPqIsYHPqbEQszB3UsQdLaFQq3Gml1QAjsJ7YFOzdnrQUqpJBbNrbuhdLADco6oFcBAQEBAQEBAQEBAQECTFdJR9pvlMCuBhjaBdGUGxI0JFwD1XFxf9xAx5LE+dpcF/uQHJYnztLgv9yA5LE+dpcF/uQHJYnztLgv9yA5LE+dpcF/uQHJYnztLgv9yA5LE+dpcF/uQHJYnztLgv8AcgOSxPnaXBf7kByWJ87S4L/cgOSxPnaXBf7kByWJ87S4L/cgOSxPnaXBf7kByWJ87S4L/cgOSxPnaXBf7kByWJ87S4L/AHIDksT52lwX+5AclifO0uC/3IDksT52lwX+5AclifO0uC/3IDksT52lwX+5AclifO0uC/3IDksT52lwX+5AclifO0uC/wByA5LE+dpcF/uQHJYnztLgv9yA5LE+dpcF/uQHJYnztLgv9yA5LE+dpcF/uQHJYnztLgv9yATDVi6tUqIQl7BabKbkW1JdvhAtgICAgICAgICAgICAgICAgICAgICAgICAgICAgICAgICAg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data:image/jpeg;base64,/9j/4AAQSkZJRgABAQAAAQABAAD/2wCEAAkGBxASEhUSEhIWFhMSEB8TFhgXFxgWGRgaFh0iGBUYExcgKCggGh8lGxkWITEiJSkrLi4vFyAzODMsOSgtLisBCgoKDg0OGxAQGzQmICQuLiwvMiswLDQ0LDAsMiwvLCwvLzc0LDAuLDAvLCw0LC8sLDQvLywvLDEtLy0sLCwtLP/AABEIAMIBAwMBEQACEQEDEQH/xAAbAAEBAQEBAQEBAAAAAAAAAAAABAMFAgEGB//EAEEQAAIBAgMDBgwFAwUAAwEAAAECAAMRBBIhBTGTEyIzQVFSFBUyU2FxcoGxstLTBjRzkdEjQmKCkqHB8KLC4UP/xAAZAQEAAwEBAAAAAAAAAAAAAAAAAQIDBAX/xAA1EQEAAQMBBQYGAgIBBQEAAAAAAQIDESEEEjFBURMiYXGR8AWBobHR4TLBFDNCUnKCwvEj/9oADAMBAAIRAxEAPwD+216yopZtyi5sCT7gNT6hAm8Z0+7V4Fb6YDxnT7tXgVvpgPGdPu1eBW+mA8Z0+7V4Fb6YDxnT7tXgVvpgPGdPu1eBW+mA8Z0+7V4Fb6YDxnT7tXgVvpgPGdPu1eBW+mA8Z0+7V4Fb6YDxnT7tXgVvpgPGdPu1eBW+mA8Z0+7V4Fb6YDxnT7tXgVvpgPGdPu1eBW+mA8Z0+7V4Fb6YDxnT7tXgVvpgPGdPu1eBW+mA8Z0+7V4Fb6YDxnT7tXgVvpgPGdPu1eBW+mA8Z0+7V4Fb6YDxnT7tXgVvpgPGdPu1eBW+mA8Z0+7V4Fb6YDxnT7tXgVvpgPGdPu1eBW+mA8Z0+7V4Fb6YDxnT7tXgVvpgPGdPu1eBW+mB7o7QpswUZwTuzU6iA232LAD3QKoEm1eib3fEQPm0sYaYSy3Lvk/u05pa9lBJ8ns64Eq7dTcab5+aCoto75bJrYjR1N2AGutjpA91NtU1tdX52q6LzlG9111Go08rUWED7Q2sHqLTFN+cC1zksF1ytvuQSrDt01AGsDpQEBAQEBAQEBAQEBAQEBAQEBAQEBAQEBAQECTFdJR9pvlMCuBJtXom93xED1j3KrnCqxQ5hmJUDQi4IDG9jbQdcCOjUVqjGpQCG2dS2rMKZF2ItYWOXrPVaAVsOwvyDc45+hbW/Xu67n9zA0FWkCGFF7qLA8k1xa4AGn+TfuYG3h47lXht/EB4eO5V4bfxAeHjuVeG38QHh47lXht/EB4eO5V4bfxAeHjuVeG38QHh47lXht/EB4eO5V4bfxAeHjuVeG38QHh47lXht/EB4eO5V4bfxAeHjuVeG38QHh47lXht/EB4eO5V4bfxAeHjuVeG38QHh47lXht/EB4eO5V4bfxAeHjuVeG38QHh47lXht/EB4eO5V4bfxAeHjuVeG38QHh47lXht/EB4eO5V4bfxAeHjuVeG38QHh47lXht/ED3h8WrkqAwZQCQyldGuAdfZb9oHjFdJR9pvlMCuBJtXom93xEDbEYdKgAcXANxvFiNxFoGNbDIquyqAShufWLn9zqe2B4cVOQTkzZiEF7A2BIzGx/xvNLW7vd7hr9tESip4vG9dIAc7fdj0jBbZbArlFM94hr2uCJ1Tb2flV0+0deec+GeeNUZloMZiRRLuqq+ekoUKWtnyCroG51maoBa3kjf117KzNzdpnMd7n0zjlppEfozOHkYvGW1pLfsynQ2NhfNrc5ddy5tb6kT2ez5/l708OWvn4cDMuphS5UF7ZjvsLW10G89Vpy1xTFXd4LQ1lAgICAgICAgICAgICAgICAgICAgICBFS/MVP0KfzVYHrFdJR9pvlMCuBJtXom93xECuBli/If2D8IHB/FWyKmLwBoUnKOyoQy6HmkMQuo1Nrb+ub7PttWx3O2otxXMZ7szjOY64n7LUUUVzu1ziOrzsjZuJw9GnTfE1yadJUuUo1EOUWuMq8p1f3E+s75F34jTcrmu5YinM57s1Txnwn/1iFuxjhRXnz09+rn/ibxueSODxmGtylnuioTe1lLMamu/coPrnZsW2fCIiZ2iJ10jvZ18o3dfCZlnVZv5xEePDk/ReNmTSvRen1ZlHK0z22ZecoHa6qJz/AOPFX+uqJ8J0n0nSfKJlXPV7pbbwjOtNcTRZ6guiiqhZhrqi3uRo27sPZK1bJfppmqaJiI4zicR5p3o6uhOdJAQEBAQEBAQEBAQEBAQEBAQEBAQECKl+YqfoU/mqwPWK6Sj7TfKYFcCTavRN7viIG9fEIgzOyqN12IA/cwMa+JRlqKrqWVDcAgkadY6oCmpNJAN+Vf8Aq/8AxeUuRM04heiYicy+Fag0BJ9Om6+tr65uy+kyxcp0j368/PRpm3Os+/19WdbZyVbGsoJUgjq6hcXG8XvpM7mx0X4jtozMe/RejaarWeynSffq3ODT/Iep3HwM1nZ6J6/Kao/tl21Xh6R+HB2j+B8JWxSYxs4q01yghzra9ib6nyj/AMT0LW3bTZ2edmt14onXXWeXCZzppwVzTM71VMTPp9IwrbYYB31GH+OJxNL/AOIcqf8AiYxtm1U8qKv/ABpiftOfWE7tqesfX8f2/L7P2emE2q+JLVstdOQcVTmCF8nJtmJJYFqYXr8sHQKTOmn45/m252Cq3u1Ud6J0jexnMYjTOJzGJ1iKueM2r2ObdEXoqzE9OXv8P6HONiQEBAQEBAQEBAQEBAQEBAQEBAQIqX5ip+hT+arA9YrpKPtN8pgVwJNq9E3u+Ige8dTdlshAJOpN93XlI3H0wIl2eaYY3GVadQKoBFuVIdgdbaEWGm6BXsyiEpIAW8kHnMznd2sSYFUBAQEBAxxeFp1UanUUMjrlZSLgg7wZNMzTVFUcYmJjzjWJ+ScuVsjEVaeehUJqNQtzjbO1NujqaeVcAqdxzU3sCCJO001UTF2iM0Vco40zzjxiOMc92Y/lPC9O7XpOk/SfxP08nTwmNp1QTTYNlNjac1nabV6Jm3VnCbtmu1iK4xlRN2RAQEBAQEBAQEBAQEBAQEBAQIqX5ip+hT+arA9YrpKPtN8pgVwJNq9E3u+IgVwMsX5D+wfhA+YPo09gfCBtAQEBAQEDmbYoMMuIpgmpQuco31KbdJTHpNgy7uci62JnTs9dM5tVzpV9J5T/AFPhM88Kz1esNTpqorYcApUAchdzq2oZPTY3HUQbdlvNq2X/ABq5minE570e+cfXh0x1dtN6IpuT5T0/XvqvpuGAINwdRN6aoqjMcGFVM0ziXqWQQEBAQEBAQEBAQEBAQEBAQIqX5ip+hT+arA9YrpKPtN8pgVwJNq9E3u+IgVwMsX5D+wfhA+YPo09gfCBtAQEBAQEBA/Ifhz8I1dn8qcNXFXlnztTrDKCdbBKi3Kb9+Vt27rnsbZ8So23di7Tu7sYzT/cTx9Y82dNG7wdFttU6LE1gaF7l1q2VTvu9GoCUfQElQc1tSAdD5Fex3aJ7Sx36Z4xTmZjx3ePnGMT/AMZmf5dNNcVxu1aTyn+p/qeXPTh1dnY+lXQVaLq6NuZSCLjQj1gxMVRpVExPSYmJ+cTiYUqp3ZwpkKkBAQEDHF4qnSUvUYKo0uTbU6ADtJNgBvJMvbt1XKt2iMyTOH5bZm3NpnFVeWwbDA2JouqAVd4saiF8+6/NCZt2g1nq3tk2OLFPZ3f/ANf+UTOnynGPnnHiziqrOsaP0mC2lRrXFNwWXylN1db7s9M2ZfUQJ5lyxct/yjTrynynhPyXiYlXMkvjMBqTYREZBWBFwbj0SZiY4j7ICAgICBFS/MVP0KfzVYHrFdJR9pvlMCuBJtXom93xEBtZ6i0ajUzZ1plhzc24XsB2/wDrHdAjWtULVlZiwyOQBa1OxsoIyhrsDcXJvY20tAt2aXNJM6gHINAxYWsOuw+ECqAgICAgICAgS7TwFPEUalCoLpVplGtobMLGx6jNbN6qzcpuUcYnMImMxhxNnfg+lhaYp4So1MLewqAVVuxvrezjXqR1m207TRtd2bu024mqcax3atPH8xK1FVdEbtNU46cvRzPxltirgcM1StTqZc4UPRq5wb99ahDpfsUt65nb+Bx8QzY2a9NEzr3sz8s66fOnyw2t7X2VUVXKIn5Q62zdqVqtKlUp0sSy1KSuGbwZRzlBF7sG694Bla/h02apt139aZxw6af9P9qTepq1iiPr+XL/ABIdumpQ8Fp08gcmp/VW9rrYPdVsLZ/Jz+rQX7Nk2f4fNFf+TcqmqP44jGuJ6T3uWlWI/qk3Jie7THj75O/S2piLc7CMWGjLSqU2Kn08oaf79fVOO3Fi7/G5jrFUTEx6b33x0krpqp4x6e4cjE/jcDGps9MM/hFVMy8oVRBZWY5yMx3KdwN56VHwmZ2WdqqrjcicTjMzxiNOHXmy7TvbuHcweyrMKtZ+VrDcxGVE0seQp3ITedbliDYsQBbhubRmnctxu0/Wf+6ef0jpELxHOXSnMlLjdn0a1uUpqxU3Ukc5Tuujb1PpBBmtu9ct/wAJxnj4+cc/miYiX538K/ghcFTan4VXqZ3z3ztTtoBbmn0T0du+LTtVcVdnTGIxwifupTb3ea7a34UoYik9J6mIAqJlJGJrHf8A4lip94ImFj4jds3IrpinTX+NP3xn0laaImMM/wAJ4FcCg2fqVp5noOxF6iMxdw1gAHRnsRuIKkbyFtt96drqnauc4iqOkxGI+UxGnjmOkzFMbvdfop5y5AQEBAipfmKn6FP5qsD1iuko+03ymBXAk2r0Te74iBXAyxfkP7B+ED5g+jT2B8IG0BAQEBAQEBAQEBAQEDGvQzc4HK43N/0w6x6P2sdZlctb2tM4qjhP9T1jw9MTq0oubuk6x098J98E67TphxSqELUtuvp6LN6errmEbbbi52VycVfT19y1nZa5o7SjWn3yWqwO6dcTE8HPMY4gYXIuLjeOy+68b0TODE4y+yUEBAj2ngBWQC+V0YPTcb0cbmHuJBHWrMp0Jm1m9NqrPGJ0mOsdPx0nExrCJjLzsrHGqpDrkrUzkqpe4DdqnrRhZlPYdQCCBN+1Fuc0zmmdYnw8fGOE+PDMYkicrpgkgICBFS/MVP0KfzVYHrFdJR9pvlMCuBJtXom93xECuBli/If2D8IHzB9GnsD4QNoCAgICAgICAgICAgICBk2HQsHKgsBYG2tjvEzm1RNcVzGsaZXi5VFO7E6PLYOkdeTW/blF/wB5WdntTOd2M+S0Xrkab0+qanspUdqlNmVm7ecvvB17Ov1WnPTsNNu7VdtzMTPzj0/fliG1W11V0RbrjMR8p9/Jv4SV6Rbf5DVff1r79PTN+2mn/ZGPGNY/Xz08WXZxV/Cc+HP9/LXwfF2hSPkuG1tZecdN+g198ina7NX8as+Wv0gnZ7kfyjHno81+WdSFHJ3FgzWLD1KNPff3StztrlMxR3fGdZ9I/PyWo7KiqJq73hHD1/XzeMHRr00VWZahA67qf92t/XaUsW9otW4pqqiqY65j6659E3a7NyuZiJp9J+mn3fnPx1isdQVMTgsPmxCuKT5iCjUmDGzAMpNny5SbWzNbymB9n4dtGzZqt7fM0W8ZiePezEacZjMZzmMTpziGM2aqpjspzPTh+vq7WDbGVURzUo0wyAsq02dgSNbOWAFjfQqZSLmyTrRE1RynMR9MTP1hSqiumcVaORtv8DnE16Fd8ZWL4aoHS60rXDK4FlVdLqN9537N8W7C1XaptRiuMTrV0mOcz15YZ1W8zE5drw2vS6ennUf/ANaCs3vejq6/6S/abTh7K1c/11YnpV/VWkeu781szHFth9tYSowppiKTO25BUUsbXJst76WP7GUr2W/RTNVVExEc8Tj1TvQ9UvzFT9Cn81WYJesV0lH2m+UwK4Em1eib3fEQNcZikpI1R75VFzYEn3AawMKuMRg6C9wjWNtDk5r5T6GIBga4BwaaEEHmDcb9UCiAgICAgICAgICAgICAgICAgDAnweCp0gRTULmNz/7s9EwsbNasRMW4xnVrdvV3Zia5zhRN2RAQMKmGF8ynKx3kbj7a7j69/pExqsxneonE/fzjn9+kw1pu6btWse+E8vt4Jq+1BTZUqqQztYFecp9Pb2aenr3znubbTZqpouxiapxGNY98NPHnxa0bLNymarc6R14+/ejoTucrh1PwrhWxq7QKt4Qi5Qc3NsVKar16MZ3R8QvRss7LnuT+Yn+ldyN7eX0vzFT9Cn81WcKz1iuko+03ymBXAk2r0Te74iBtiqAqI1M3s6FDbfZhY2/eBI+BVM7hmPMewNrLyhzPlsL6sAdSfRaBRgEApoAAOYNwt1QKICAgICAgICAgICAgICAgICAgICAgICBnXoK4swv2doPap6j6RM7lqi5GKo/XjHSfGF6K6qJzTLPD1CDkc84C4PeXt9e6/wD+iUtVzE9nXOv3jr59fxMLV0xMb9PD7T0/H6UTdkipfmKn6FP5qsD1iuko+03ymBXAk2r0Te74iBXAyxfkP7B+EDFK4SirG9gqjQXOtgLD1mRM4RM4jLy21aQF7nfYWUtfnFNLXvcgntsCeqRvQrvw91NoUlYqW1XeLMeoNpprYEE23A3Mb0JmqHqnjabNlDXN+w9W837NCL7ri0neg3oUSViAgICAgICAgICAgICAgICAgICAgZYijmG+zA3U9h/9pbrBmdy3vx4xwnpPvj4L0V7s+HN4w+JDHKbCoN63106x2ru1/wC7iUtX4qncq0q5x/cdY6T9pzC1dqaY3o1p6++fvgypfmKn6FP5qs3ZPWK6Sj7TfKYFcCTavRN7viIFcDLF+Q/sH4QOZtbG8hgzV5M1GSmpRFBJZxbILDW2axPoBlLlW7TMs7tW7RM4yz2ZWwlYLZWpu4Lim+em+pLMUU2uQWbnLe17XErTNNStFVFXg6DbNplmYgkub+URbmhTltuuFF+31S+7DTcji1pYOmpzKtj6z162HYL9Q7T2yYiITFMQ3kpIC8BAQEADAQEBAQEBAQEBAQEBAQEBAkbZ9M1RWtzwtt+nZe3bbSc07Jam/F+Y70RhvG0Vxa7LOjzS/MVP0KfzVZ0sHrFdJR9pvlMCuBJtXom93xECuByRRdWqk5yrI5JYra/9gpgHdlve/YPTAs2aHFJM5BOQaqpUWsOok/GBricOlRctRVZT1MARpu0MiYieKJiJjEuBtyljqATwENVBqAulR0IVBqQruQ923byAN1pjciunG5qwuxcpx2erqeE4lfKoKw6uTqgsf9LhAP8AcZpmro1zXHGPSf8A4ixH4nppWp4dqVUVqqllp8y5t/lmya2b+7+0+iVm9EVRTjWWc34iqKZjWVtsU/m6K+i9VyPXzVQ+5xLd6fBp358Pfvq52H/DlZMQ9fw6sTUQJbLT3Jqt9Mul33KPLNrSkWpiqat5lFmqK5q3p+jocpik8pErDtpnk39ACMSp9eceqXzVHj7982ma48ffvmj2d+JFxOcYakzmm5psWZUVWHeOrWPaqkaStN3fzuwpTe387kcFGJwWKqqwOI5IkELySDm3FuczXLW33ASTNNUxxx5LTTXVHHHl7/CfY+wKmHopSGLrHkxYGyeSPJWzBrADTS26RRbmmmIyi3ZmimKd6dHzbdXaFGkzUcld9AicmVa53szZ8psNdwiubkR3dUXJu00zNOvvzV0GxjorXpUiyglWRnKkjyTZl1G6WjemOi8b8xngg2vR2relyFSgQKmapdGS4GmWxZswNyd6+SNZSuLum7MM64vabsx4+9XSvjFG6jUPrej9yX7/AIfb8tO/HSfp+XOrfiKqmKTDHDMWemWLK10B/tBcgAXAbfY+T2yk3ZiuKcKTemK4o3XSaviv7aFP/VWI+CNL5q5R9f00ma+UfX9ObgdobQevVR8MlOmoHJuXLK1tGsbAm5NxcDQSlNVyapiYZ013ZqmJpxDpMMX3qI/0u3/2E07zTvuXsCrtR1bwlKVNhUOUEBrqdRqj2Fr5dR1DUzO3N2Y72jK1N6YnfjHvzXY6vjKdN3VKdRlUlVUspY9QG/rl6priNGlU1xGYjLHZFbH1aKNVWnRqFbOrKzEEaE2DAWNrjXrlaJrmnXSVbc3KqYmrSWW26G1DSth6tA1Cw15NqdgNTqXe+4C1usyK4u47sx79UXIvbvdmM+X7ldR8NCgtyDsRcqA9IA9YzXe/rtLxv41x79V47TGuPt+UG0/xFUw70Uq4djyrkMaRNUKoG880Hyio1A0zdkpVdmmYiY49FK700TETTx6auvhNoUqpIRxmAuVN1db7syNZl94mkVRPBrTXTVwVSyyKl+YqfoU/mqwPWK6Sj7TfKYFcCTavRN7viIFcDLF+Q/sH4QPmD6NPYHwgbQEBAyfDUywcopYbmKgkW3WO+RiEYji1kpICBlQw1NL5EVb78qhb23Xt6zIiIjgiIiODWSkgICAgICAgICAgICAgICBhi8HTqgCogaxuCRqp7VO9T6RImmJ4qzTE8XIw+AxlPFhhVDYMUsmR3ZqgY65gStzqAOcx0J16plFNcV8e6yii5FzOe7j37y6NL8xU/Qp/NVmzd6xXSUfab5TArgSbV6Jvd8RArgZYvyH9g/CB8wfRp7A+EDaAgICAgICAgICAgICAgICAgICAgICAgICAgRUvzFT9Cn81WB6xXSUfab5TArgSbV6Jvd8RArgc6ri2Znp5RlsyKbnMWChtVtoDmI39Q7dAyO1AlHm06rOtLmryNYXYLot8ulzpAp8Z0+7V4Fb6YGdfaygDKlUnMAf6NYaEgMfJ6hc+6Bp4zp92rwK30wM22sucAJVylSSeRraEWyi2XrBb9oGnjOn3avArfTAyXawzsDTq5AikNyNbViWzC2XqAQ/6oGvjOn3avArfTAzpbWUlsyVQA1l/o1tRYG/k6akj3QNPGdPu1eBW+mBnhtrKUUulVWKgsORrGx6xfL2wPmK2sAjFEqs4QlV5GsMxA0F8ulzA18Z0+7V4Fb6YGdfaygDKlUnMAf6NYaE2Y+T1C590DTxnT7tXgVvpgZttZc4ASrlKkk8jW0IIyi2XrBb9oGnjOn3avArfTAzXay5yClXIFBDcjW1JLZhbL1AL/ugaeM6fdq8Ct9MDOltZSWzJVFmsv9GtqLA38ntuPdA08Z0+7V4Fb6YGeG2spRS6VVYqCw5GsbG2ovl7YDE7WUIxRKrMFJVeRrC5A0F8ulzA08Z0+7V4Fb6YGdbayi2VKp5wB/o1hYE6nyeoawNPGdPu1eBW+mBm21lzgBKuUqSTyNbQgjKLZesFv9sD7gqmetUcKwU0qagsjJcq1QmwYAnRl/eBriuko+03ymBXAk2r0Te74iBXAyXDIHLhFDkWLWGYjTQnf1D9h2QOPUxGJXKMxZjVcaJYHngLm0NlCE7jfS9zqQH3A1a75LvUH9QXOVRcBcz3BQc24yjcRnN9RYB3IEu0jUFMmmbMCD5OYkX1AHp7dYHJr4yuGYZnyiqQSEF97ZFp3Q9WW5a97aXzLmCrZOIrs5FS+gObSwVs3MVNATzb3JJ3AjQgkOtA5G0cS4qFUqNoBmGVSFUkAmnzblgLt1jS1tdAxwmJxDMBna5dlXMgymmFYpVawBuWCiwIFraC94HT2WzmjSLklzSUsSACWKjNcCwBvfS0CiodDrbTfvt6YH5842va6Oz6g0gVXn3YB1q2XmkLzhbLoxvfKYGtPFVeblqVG/rqozIBnQhM5PMGoJcW5trEm+W0DuwINs1iqc1yjFrKQARextnuCAvWTv0sNTYhzquKrZiOUqBc7ByKYOS2fkwnMN81l33/ALe8LhZsmtWLMKhJJuSMuUUzfRNQC2nXc7r9YJDqQONjsS4qMEqNZcuYZV5oZkuafNubIXJJuBf0aBOmLxHOu1Q2zWARQTTVMyVNU8tmAW27nNzdNA7uHRlVQzZmCgFiAMx6zYaCB6qHQ620377em0D8+2NxFr03Z9xpAqvPu1nWrZdCFs2mXRtb2MD0mLr5gFZ3XlVVSyBSynJyhfmDcC9gLWKm/aA/QQINs1iqDK5Ri1lIAIvY2z3Bso3k79LDU2IRmvXPKZXa6tcg0xzbOQFTQXugGpzaWP8AcDA6GBapmrBzcCtZOblAUopAHbqW17b7twBiuko+03ymBXAk2r0Te74iBXAQEBAQEBAQEBAQEBAQPFaqqDM2guBf1mwv6Nd/VAwTaNEi/KKObm1IHNvbNY/2k2sdxuO2BrRxNN9FdWsATYg6Nqp06iNRA1gICAgICAgICBliiwU5d/8A65A6za9hA5NWvj7kJTS2RmBexIblOahCsNOT6+22p1EC3HnEFKgpAKTSYI+YFg9iEIQgqRex1PrECKjV2hmF6aZWe5JscinLcCxF7c/19vaFWZi9IuLHlKmno52W/utA6MCTavRN7viIFcBAQEBAQEBAQEBAQEBAzxFIOrIdzKVPqIsYHPqbEQszB3UsQdLaFQq3Gml1QAjsJ7YFOzdnrQUqpJBbNrbuhdLADco6oFcBAQEBAQEBAQEBAQECTFdJR9pvlMCuBhjaBdGUGxI0JFwD1XFxf9xAx5LE+dpcF/uQHJYnztLgv9yA5LE+dpcF/uQHJYnztLgv9yA5LE+dpcF/uQHJYnztLgv9yA5LE+dpcF/uQHJYnztLgv8AcgOSxPnaXBf7kByWJ87S4L/cgOSxPnaXBf7kByWJ87S4L/cgOSxPnaXBf7kByWJ87S4L/cgOSxPnaXBf7kByWJ87S4L/AHIDksT52lwX+5AclifO0uC/3IDksT52lwX+5AclifO0uC/3IDksT52lwX+5AclifO0uC/3IDksT52lwX+5AclifO0uC/wByA5LE+dpcF/uQHJYnztLgv9yA5LE+dpcF/uQHJYnztLgv9yA5LE+dpcF/uQHJYnztLgv9yATDVi6tUqIQl7BabKbkW1JdvhAtgICAgICAgICAgICAgICAgICAgICAgICAgICAgICAgICAg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http://upload.wikimedia.org/wikipedia/commons/6/60/WHO_HQ_main_building,_Geneva,_from_W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62462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Routine surveillance vs. Surveys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Country surveillance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Routine submission with a fixed period</a:t>
            </a:r>
          </a:p>
          <a:p>
            <a:r>
              <a:rPr lang="en-US" dirty="0" smtClean="0"/>
              <a:t>Goal of complete coverage</a:t>
            </a:r>
          </a:p>
          <a:p>
            <a:r>
              <a:rPr lang="en-US" dirty="0" smtClean="0"/>
              <a:t>Data collection and entry one of many tasks by workers</a:t>
            </a:r>
          </a:p>
          <a:p>
            <a:r>
              <a:rPr lang="en-US" dirty="0" smtClean="0"/>
              <a:t>Small amount of data per form</a:t>
            </a:r>
          </a:p>
          <a:p>
            <a:r>
              <a:rPr lang="en-US" dirty="0" smtClean="0"/>
              <a:t>Limited resources for training, implementation, and supervision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NGO led survey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Single instance</a:t>
            </a:r>
          </a:p>
          <a:p>
            <a:r>
              <a:rPr lang="en-US" dirty="0" smtClean="0"/>
              <a:t>Goal of statistical significance through sampling</a:t>
            </a:r>
          </a:p>
          <a:p>
            <a:r>
              <a:rPr lang="en-US" dirty="0" smtClean="0"/>
              <a:t>Data collection by dedicated workers</a:t>
            </a:r>
          </a:p>
          <a:p>
            <a:r>
              <a:rPr lang="en-US" dirty="0" smtClean="0"/>
              <a:t>Complex data collection</a:t>
            </a:r>
          </a:p>
          <a:p>
            <a:r>
              <a:rPr lang="en-US" dirty="0" smtClean="0"/>
              <a:t>Large amount of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 descr="http://images.pcmac.org/images/Users/teddy.qualls@pottsvilleschools.org/surv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000" y="5486400"/>
            <a:ext cx="1141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ftermathnews.files.wordpress.com/2011/08/web-libya-drone_1311468cl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243665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3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problems associated with surveys</a:t>
            </a:r>
          </a:p>
          <a:p>
            <a:pPr lvl="1"/>
            <a:r>
              <a:rPr lang="en-US" dirty="0" smtClean="0"/>
              <a:t>Statistical significance</a:t>
            </a:r>
          </a:p>
          <a:p>
            <a:pPr lvl="1"/>
            <a:r>
              <a:rPr lang="en-US" dirty="0" smtClean="0"/>
              <a:t>Form design</a:t>
            </a:r>
          </a:p>
          <a:p>
            <a:pPr lvl="1"/>
            <a:r>
              <a:rPr lang="en-US" dirty="0" smtClean="0"/>
              <a:t>Data errors</a:t>
            </a:r>
          </a:p>
          <a:p>
            <a:r>
              <a:rPr lang="en-US" dirty="0" smtClean="0"/>
              <a:t>ICTD Problems</a:t>
            </a:r>
          </a:p>
          <a:p>
            <a:pPr lvl="1"/>
            <a:r>
              <a:rPr lang="en-US" dirty="0" smtClean="0"/>
              <a:t>Peripheral Data Collection</a:t>
            </a:r>
          </a:p>
          <a:p>
            <a:pPr lvl="1"/>
            <a:r>
              <a:rPr lang="en-US" dirty="0" smtClean="0"/>
              <a:t>Health information systems for developing countries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54784"/>
            <a:ext cx="24479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1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990600" y="1371600"/>
            <a:ext cx="7315200" cy="5181600"/>
            <a:chOff x="0" y="0"/>
            <a:chExt cx="5760" cy="4320"/>
          </a:xfrm>
        </p:grpSpPr>
        <p:pic>
          <p:nvPicPr>
            <p:cNvPr id="7172" name="Picture 3" descr="plantilla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3" name="Rectangle 4"/>
            <p:cNvSpPr>
              <a:spLocks noChangeArrowheads="1"/>
            </p:cNvSpPr>
            <p:nvPr/>
          </p:nvSpPr>
          <p:spPr bwMode="auto">
            <a:xfrm>
              <a:off x="48" y="1200"/>
              <a:ext cx="1728" cy="96"/>
            </a:xfrm>
            <a:prstGeom prst="rect">
              <a:avLst/>
            </a:prstGeom>
            <a:gradFill rotWithShape="1">
              <a:gsLst>
                <a:gs pos="0">
                  <a:srgbClr val="000039"/>
                </a:gs>
                <a:gs pos="100000">
                  <a:srgbClr val="000080">
                    <a:alpha val="57999"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800" b="1">
                  <a:solidFill>
                    <a:schemeClr val="bg1"/>
                  </a:solidFill>
                </a:rPr>
                <a:t>ALERTS</a:t>
              </a:r>
            </a:p>
          </p:txBody>
        </p:sp>
        <p:sp>
          <p:nvSpPr>
            <p:cNvPr id="7174" name="Rectangle 5"/>
            <p:cNvSpPr>
              <a:spLocks noChangeArrowheads="1"/>
            </p:cNvSpPr>
            <p:nvPr/>
          </p:nvSpPr>
          <p:spPr bwMode="auto">
            <a:xfrm>
              <a:off x="48" y="1488"/>
              <a:ext cx="1728" cy="62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Char char="Ø"/>
              </a:pPr>
              <a:r>
                <a:rPr lang="en-US" altLang="en-US" sz="800"/>
                <a:t> 12/20/04    06:58 am  Team Access recalls batch # 2434-FG78.</a:t>
              </a:r>
            </a:p>
            <a:p>
              <a:pPr eaLnBrk="1" hangingPunct="1">
                <a:buFont typeface="Wingdings" pitchFamily="2" charset="2"/>
                <a:buChar char="Ø"/>
              </a:pPr>
              <a:r>
                <a:rPr lang="en-US" altLang="en-US" sz="800"/>
                <a:t> 12/20/04    04:15 am  Facility 21 reports an adverse event from its latest shipment of Didanosine. </a:t>
              </a:r>
            </a:p>
            <a:p>
              <a:pPr eaLnBrk="1" hangingPunct="1">
                <a:buFont typeface="Wingdings" pitchFamily="2" charset="2"/>
                <a:buChar char="Ø"/>
              </a:pPr>
              <a:r>
                <a:rPr lang="en-US" altLang="en-US" sz="800"/>
                <a:t> 12/20/04    00:35 am  Facility 5, please provide a count of batch# 2435-FH95.</a:t>
              </a:r>
            </a:p>
          </p:txBody>
        </p:sp>
        <p:sp>
          <p:nvSpPr>
            <p:cNvPr id="7175" name="Rectangle 6"/>
            <p:cNvSpPr>
              <a:spLocks noChangeArrowheads="1"/>
            </p:cNvSpPr>
            <p:nvPr/>
          </p:nvSpPr>
          <p:spPr bwMode="auto">
            <a:xfrm>
              <a:off x="1680" y="1488"/>
              <a:ext cx="96" cy="528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 sz="1000"/>
            </a:p>
          </p:txBody>
        </p:sp>
        <p:sp>
          <p:nvSpPr>
            <p:cNvPr id="7176" name="Rectangle 7"/>
            <p:cNvSpPr>
              <a:spLocks noChangeArrowheads="1"/>
            </p:cNvSpPr>
            <p:nvPr/>
          </p:nvSpPr>
          <p:spPr bwMode="auto">
            <a:xfrm>
              <a:off x="1200" y="1344"/>
              <a:ext cx="576" cy="14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000"/>
                <a:t>Last 24 hours </a:t>
              </a:r>
            </a:p>
          </p:txBody>
        </p:sp>
        <p:sp>
          <p:nvSpPr>
            <p:cNvPr id="7177" name="Rectangle 8"/>
            <p:cNvSpPr>
              <a:spLocks noChangeArrowheads="1"/>
            </p:cNvSpPr>
            <p:nvPr/>
          </p:nvSpPr>
          <p:spPr bwMode="auto">
            <a:xfrm>
              <a:off x="1824" y="1200"/>
              <a:ext cx="1680" cy="96"/>
            </a:xfrm>
            <a:prstGeom prst="rect">
              <a:avLst/>
            </a:prstGeom>
            <a:gradFill rotWithShape="1">
              <a:gsLst>
                <a:gs pos="0">
                  <a:srgbClr val="000039"/>
                </a:gs>
                <a:gs pos="100000">
                  <a:srgbClr val="000080">
                    <a:alpha val="57999"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800" b="1">
                  <a:solidFill>
                    <a:schemeClr val="bg1"/>
                  </a:solidFill>
                </a:rPr>
                <a:t>KEY PERFORMANCE INDICATORS</a:t>
              </a:r>
            </a:p>
          </p:txBody>
        </p:sp>
        <p:sp>
          <p:nvSpPr>
            <p:cNvPr id="7178" name="Rectangle 9"/>
            <p:cNvSpPr>
              <a:spLocks noChangeArrowheads="1"/>
            </p:cNvSpPr>
            <p:nvPr/>
          </p:nvSpPr>
          <p:spPr bwMode="auto">
            <a:xfrm>
              <a:off x="1824" y="1344"/>
              <a:ext cx="1680" cy="1344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/>
                <a:t> Percent of critical items available within the      100% </a:t>
              </a:r>
            </a:p>
            <a:p>
              <a:pPr eaLnBrk="1" hangingPunct="1"/>
              <a:r>
                <a:rPr lang="en-US" altLang="en-US" sz="800"/>
                <a:t> SCMS system.</a:t>
              </a:r>
            </a:p>
            <a:p>
              <a:pPr eaLnBrk="1" hangingPunct="1"/>
              <a:r>
                <a:rPr lang="en-US" altLang="en-US" sz="800"/>
                <a:t> Percent of non-critical items re-supplied             99%</a:t>
              </a:r>
            </a:p>
            <a:p>
              <a:pPr eaLnBrk="1" hangingPunct="1"/>
              <a:r>
                <a:rPr lang="en-US" altLang="en-US" sz="800"/>
                <a:t> within 30 days.</a:t>
              </a:r>
            </a:p>
            <a:p>
              <a:pPr eaLnBrk="1" hangingPunct="1"/>
              <a:r>
                <a:rPr lang="en-US" altLang="en-US" sz="800"/>
                <a:t> Average number of commodities provided          150</a:t>
              </a:r>
            </a:p>
            <a:p>
              <a:pPr eaLnBrk="1" hangingPunct="1"/>
              <a:r>
                <a:rPr lang="en-US" altLang="en-US" sz="800"/>
                <a:t> per program.</a:t>
              </a:r>
            </a:p>
            <a:p>
              <a:pPr eaLnBrk="1" hangingPunct="1"/>
              <a:r>
                <a:rPr lang="en-US" altLang="en-US" sz="800"/>
                <a:t> Percentage of emergency orders per month.       3%</a:t>
              </a:r>
            </a:p>
            <a:p>
              <a:pPr eaLnBrk="1" hangingPunct="1"/>
              <a:endParaRPr lang="en-US" altLang="en-US" sz="800" b="1"/>
            </a:p>
            <a:p>
              <a:pPr eaLnBrk="1" hangingPunct="1"/>
              <a:r>
                <a:rPr lang="en-US" altLang="en-US" sz="800" b="1"/>
                <a:t> Number of patients receiving services</a:t>
              </a:r>
            </a:p>
            <a:p>
              <a:pPr eaLnBrk="1" hangingPunct="1"/>
              <a:r>
                <a:rPr lang="en-US" altLang="en-US" sz="800" b="1"/>
                <a:t> through SCMS:</a:t>
              </a:r>
            </a:p>
            <a:p>
              <a:pPr lvl="1" eaLnBrk="1" hangingPunct="1">
                <a:buFont typeface="Wingdings" pitchFamily="2" charset="2"/>
                <a:buChar char="§"/>
              </a:pPr>
              <a:r>
                <a:rPr lang="en-US" altLang="en-US" sz="800"/>
                <a:t> Care and support	       72,000</a:t>
              </a:r>
            </a:p>
            <a:p>
              <a:pPr lvl="1" eaLnBrk="1" hangingPunct="1">
                <a:buFont typeface="Wingdings" pitchFamily="2" charset="2"/>
                <a:buChar char="§"/>
              </a:pPr>
              <a:r>
                <a:rPr lang="en-US" altLang="en-US" sz="800"/>
                <a:t> Palliative care	       15,000</a:t>
              </a:r>
            </a:p>
            <a:p>
              <a:pPr lvl="1" eaLnBrk="1" hangingPunct="1">
                <a:buFont typeface="Wingdings" pitchFamily="2" charset="2"/>
                <a:buChar char="§"/>
              </a:pPr>
              <a:r>
                <a:rPr lang="en-US" altLang="en-US" sz="800"/>
                <a:t> ART	       	       60,000</a:t>
              </a:r>
            </a:p>
            <a:p>
              <a:pPr eaLnBrk="1" hangingPunct="1">
                <a:buFont typeface="Wingdings" pitchFamily="2" charset="2"/>
                <a:buNone/>
              </a:pPr>
              <a:endParaRPr lang="en-US" altLang="en-US" sz="800"/>
            </a:p>
            <a:p>
              <a:pPr eaLnBrk="1" hangingPunct="1">
                <a:buFont typeface="Wingdings" pitchFamily="2" charset="2"/>
                <a:buNone/>
              </a:pPr>
              <a:r>
                <a:rPr lang="en-US" altLang="en-US" sz="800" b="1"/>
                <a:t> Number of sites with deliveries within</a:t>
              </a:r>
            </a:p>
            <a:p>
              <a:pPr eaLnBrk="1" hangingPunct="1">
                <a:buFont typeface="Wingdings" pitchFamily="2" charset="2"/>
                <a:buNone/>
              </a:pPr>
              <a:r>
                <a:rPr lang="en-US" altLang="en-US" sz="800" b="1"/>
                <a:t> 7 days:                                                                 </a:t>
              </a:r>
              <a:r>
                <a:rPr lang="en-US" altLang="en-US" sz="800"/>
                <a:t>20</a:t>
              </a:r>
            </a:p>
            <a:p>
              <a:pPr eaLnBrk="1" hangingPunct="1"/>
              <a:endParaRPr lang="en-US" altLang="en-US" sz="800"/>
            </a:p>
          </p:txBody>
        </p:sp>
        <p:sp>
          <p:nvSpPr>
            <p:cNvPr id="7179" name="Rectangle 10"/>
            <p:cNvSpPr>
              <a:spLocks noChangeArrowheads="1"/>
            </p:cNvSpPr>
            <p:nvPr/>
          </p:nvSpPr>
          <p:spPr bwMode="auto">
            <a:xfrm>
              <a:off x="3552" y="1200"/>
              <a:ext cx="2112" cy="96"/>
            </a:xfrm>
            <a:prstGeom prst="rect">
              <a:avLst/>
            </a:prstGeom>
            <a:gradFill rotWithShape="1">
              <a:gsLst>
                <a:gs pos="0">
                  <a:srgbClr val="000039"/>
                </a:gs>
                <a:gs pos="100000">
                  <a:srgbClr val="000080">
                    <a:alpha val="57999"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800" b="1">
                  <a:solidFill>
                    <a:schemeClr val="bg1"/>
                  </a:solidFill>
                </a:rPr>
                <a:t>MAP</a:t>
              </a:r>
            </a:p>
          </p:txBody>
        </p:sp>
        <p:sp>
          <p:nvSpPr>
            <p:cNvPr id="7180" name="Rectangle 11"/>
            <p:cNvSpPr>
              <a:spLocks noChangeArrowheads="1"/>
            </p:cNvSpPr>
            <p:nvPr/>
          </p:nvSpPr>
          <p:spPr bwMode="auto">
            <a:xfrm>
              <a:off x="48" y="1344"/>
              <a:ext cx="1728" cy="144"/>
            </a:xfrm>
            <a:prstGeom prst="rect">
              <a:avLst/>
            </a:prstGeom>
            <a:solidFill>
              <a:srgbClr val="FF3300"/>
            </a:solidFill>
            <a:ln w="9525" algn="ctr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900" b="1">
                  <a:solidFill>
                    <a:schemeClr val="bg1"/>
                  </a:solidFill>
                </a:rPr>
                <a:t>ALERT  (3of 6)</a:t>
              </a:r>
              <a:r>
                <a:rPr lang="en-US" altLang="en-US" sz="1000" b="1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7181" name="Rectangle 12"/>
            <p:cNvSpPr>
              <a:spLocks noChangeArrowheads="1"/>
            </p:cNvSpPr>
            <p:nvPr/>
          </p:nvSpPr>
          <p:spPr bwMode="auto">
            <a:xfrm>
              <a:off x="1056" y="1344"/>
              <a:ext cx="480" cy="14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800"/>
                <a:t>Last 24 hours</a:t>
              </a:r>
              <a:r>
                <a:rPr lang="en-US" altLang="en-US" sz="900"/>
                <a:t> </a:t>
              </a:r>
            </a:p>
          </p:txBody>
        </p:sp>
        <p:pic>
          <p:nvPicPr>
            <p:cNvPr id="7182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344"/>
              <a:ext cx="9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" y="1344"/>
              <a:ext cx="10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408"/>
              <a:ext cx="62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5" name="AutoShape 16"/>
            <p:cNvSpPr>
              <a:spLocks noChangeArrowheads="1"/>
            </p:cNvSpPr>
            <p:nvPr/>
          </p:nvSpPr>
          <p:spPr bwMode="auto">
            <a:xfrm>
              <a:off x="4224" y="3312"/>
              <a:ext cx="336" cy="288"/>
            </a:xfrm>
            <a:prstGeom prst="wedgeRoundRectCallout">
              <a:avLst>
                <a:gd name="adj1" fmla="val -153569"/>
                <a:gd name="adj2" fmla="val 10764"/>
                <a:gd name="adj3" fmla="val 16667"/>
              </a:avLst>
            </a:prstGeom>
            <a:solidFill>
              <a:schemeClr val="accent1">
                <a:alpha val="5490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00" b="1"/>
                <a:t>ALL</a:t>
              </a:r>
            </a:p>
            <a:p>
              <a:pPr eaLnBrk="1" hangingPunct="1"/>
              <a:r>
                <a:rPr lang="en-US" altLang="en-US" sz="600" b="1"/>
                <a:t>CRS</a:t>
              </a:r>
            </a:p>
            <a:p>
              <a:pPr eaLnBrk="1" hangingPunct="1"/>
              <a:r>
                <a:rPr lang="en-US" altLang="en-US" sz="600" b="1"/>
                <a:t>FHI</a:t>
              </a:r>
            </a:p>
            <a:p>
              <a:pPr eaLnBrk="1" hangingPunct="1"/>
              <a:r>
                <a:rPr lang="en-US" altLang="en-US" sz="600" b="1"/>
                <a:t>FUTURE</a:t>
              </a:r>
            </a:p>
            <a:p>
              <a:pPr eaLnBrk="1" hangingPunct="1"/>
              <a:r>
                <a:rPr lang="en-US" altLang="en-US" sz="600" b="1"/>
                <a:t>CARE</a:t>
              </a:r>
            </a:p>
          </p:txBody>
        </p:sp>
        <p:sp>
          <p:nvSpPr>
            <p:cNvPr id="7186" name="Rectangle 17"/>
            <p:cNvSpPr>
              <a:spLocks noChangeArrowheads="1"/>
            </p:cNvSpPr>
            <p:nvPr/>
          </p:nvSpPr>
          <p:spPr bwMode="auto">
            <a:xfrm>
              <a:off x="3504" y="3408"/>
              <a:ext cx="4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800" b="1"/>
                <a:t>CRS</a:t>
              </a:r>
            </a:p>
          </p:txBody>
        </p:sp>
        <p:sp>
          <p:nvSpPr>
            <p:cNvPr id="7187" name="Rectangle 18"/>
            <p:cNvSpPr>
              <a:spLocks noChangeArrowheads="1"/>
            </p:cNvSpPr>
            <p:nvPr/>
          </p:nvSpPr>
          <p:spPr bwMode="auto">
            <a:xfrm>
              <a:off x="4608" y="3648"/>
              <a:ext cx="1056" cy="480"/>
            </a:xfrm>
            <a:prstGeom prst="rect">
              <a:avLst/>
            </a:prstGeom>
            <a:noFill/>
            <a:ln w="15875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800"/>
                <a:t>                     NO SHORTAGE       </a:t>
              </a:r>
            </a:p>
            <a:p>
              <a:pPr algn="ctr" eaLnBrk="1" hangingPunct="1"/>
              <a:r>
                <a:rPr lang="en-US" altLang="en-US" sz="800"/>
                <a:t>                      </a:t>
              </a:r>
            </a:p>
            <a:p>
              <a:pPr algn="ctr" eaLnBrk="1" hangingPunct="1"/>
              <a:r>
                <a:rPr lang="en-US" altLang="en-US" sz="800"/>
                <a:t>        SHORTAGE</a:t>
              </a:r>
            </a:p>
            <a:p>
              <a:pPr algn="ctr" eaLnBrk="1" hangingPunct="1"/>
              <a:r>
                <a:rPr lang="en-US" altLang="en-US" sz="800"/>
                <a:t>                      </a:t>
              </a:r>
            </a:p>
            <a:p>
              <a:pPr algn="ctr" eaLnBrk="1" hangingPunct="1"/>
              <a:r>
                <a:rPr lang="en-US" altLang="en-US" sz="800"/>
                <a:t>         STOCKOUT</a:t>
              </a:r>
            </a:p>
          </p:txBody>
        </p:sp>
        <p:sp>
          <p:nvSpPr>
            <p:cNvPr id="7188" name="AutoShape 19"/>
            <p:cNvSpPr>
              <a:spLocks noChangeArrowheads="1"/>
            </p:cNvSpPr>
            <p:nvPr/>
          </p:nvSpPr>
          <p:spPr bwMode="auto">
            <a:xfrm>
              <a:off x="4800" y="3408"/>
              <a:ext cx="48" cy="48"/>
            </a:xfrm>
            <a:prstGeom prst="plus">
              <a:avLst>
                <a:gd name="adj" fmla="val 25000"/>
              </a:avLst>
            </a:prstGeom>
            <a:solidFill>
              <a:srgbClr val="FF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89" name="Rectangle 20"/>
            <p:cNvSpPr>
              <a:spLocks noChangeArrowheads="1"/>
            </p:cNvSpPr>
            <p:nvPr/>
          </p:nvSpPr>
          <p:spPr bwMode="auto">
            <a:xfrm>
              <a:off x="4800" y="3696"/>
              <a:ext cx="48" cy="48"/>
            </a:xfrm>
            <a:prstGeom prst="rect">
              <a:avLst/>
            </a:prstGeom>
            <a:solidFill>
              <a:srgbClr val="A5DF5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0" name="Rectangle 21"/>
            <p:cNvSpPr>
              <a:spLocks noChangeArrowheads="1"/>
            </p:cNvSpPr>
            <p:nvPr/>
          </p:nvSpPr>
          <p:spPr bwMode="auto">
            <a:xfrm>
              <a:off x="4800" y="3840"/>
              <a:ext cx="48" cy="48"/>
            </a:xfrm>
            <a:prstGeom prst="rect">
              <a:avLst/>
            </a:prstGeom>
            <a:solidFill>
              <a:srgbClr val="E9ED5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1" name="Rectangle 22"/>
            <p:cNvSpPr>
              <a:spLocks noChangeArrowheads="1"/>
            </p:cNvSpPr>
            <p:nvPr/>
          </p:nvSpPr>
          <p:spPr bwMode="auto">
            <a:xfrm>
              <a:off x="4800" y="3984"/>
              <a:ext cx="48" cy="48"/>
            </a:xfrm>
            <a:prstGeom prst="rect">
              <a:avLst/>
            </a:prstGeom>
            <a:solidFill>
              <a:srgbClr val="F8043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192" name="Rectangle 23"/>
            <p:cNvSpPr>
              <a:spLocks noChangeArrowheads="1"/>
            </p:cNvSpPr>
            <p:nvPr/>
          </p:nvSpPr>
          <p:spPr bwMode="auto">
            <a:xfrm>
              <a:off x="48" y="2784"/>
              <a:ext cx="1728" cy="96"/>
            </a:xfrm>
            <a:prstGeom prst="rect">
              <a:avLst/>
            </a:prstGeom>
            <a:gradFill rotWithShape="1">
              <a:gsLst>
                <a:gs pos="0">
                  <a:srgbClr val="000039"/>
                </a:gs>
                <a:gs pos="100000">
                  <a:srgbClr val="000080">
                    <a:alpha val="57999"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800" b="1">
                  <a:solidFill>
                    <a:schemeClr val="bg1"/>
                  </a:solidFill>
                </a:rPr>
                <a:t>ORDER VOLUME</a:t>
              </a:r>
            </a:p>
          </p:txBody>
        </p:sp>
        <p:sp>
          <p:nvSpPr>
            <p:cNvPr id="7193" name="Rectangle 24"/>
            <p:cNvSpPr>
              <a:spLocks noChangeArrowheads="1"/>
            </p:cNvSpPr>
            <p:nvPr/>
          </p:nvSpPr>
          <p:spPr bwMode="auto">
            <a:xfrm>
              <a:off x="1824" y="2784"/>
              <a:ext cx="1680" cy="96"/>
            </a:xfrm>
            <a:prstGeom prst="rect">
              <a:avLst/>
            </a:prstGeom>
            <a:gradFill rotWithShape="1">
              <a:gsLst>
                <a:gs pos="0">
                  <a:srgbClr val="000039"/>
                </a:gs>
                <a:gs pos="100000">
                  <a:srgbClr val="000080">
                    <a:alpha val="57999"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800" b="1">
                  <a:solidFill>
                    <a:schemeClr val="bg1"/>
                  </a:solidFill>
                </a:rPr>
                <a:t>DELIVERY PERFORMANCE</a:t>
              </a:r>
            </a:p>
          </p:txBody>
        </p:sp>
        <p:sp>
          <p:nvSpPr>
            <p:cNvPr id="7194" name="Rectangle 25"/>
            <p:cNvSpPr>
              <a:spLocks noChangeArrowheads="1"/>
            </p:cNvSpPr>
            <p:nvPr/>
          </p:nvSpPr>
          <p:spPr bwMode="auto">
            <a:xfrm>
              <a:off x="1968" y="768"/>
              <a:ext cx="12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/>
                <a:t>Dashboard</a:t>
              </a:r>
            </a:p>
          </p:txBody>
        </p:sp>
        <p:sp>
          <p:nvSpPr>
            <p:cNvPr id="7195" name="Rectangle 26"/>
            <p:cNvSpPr>
              <a:spLocks noChangeArrowheads="1"/>
            </p:cNvSpPr>
            <p:nvPr/>
          </p:nvSpPr>
          <p:spPr bwMode="auto">
            <a:xfrm>
              <a:off x="48" y="2928"/>
              <a:ext cx="1728" cy="1200"/>
            </a:xfrm>
            <a:prstGeom prst="rect">
              <a:avLst/>
            </a:prstGeom>
            <a:noFill/>
            <a:ln w="9525" algn="ctr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endParaRPr lang="en-US" altLang="en-US" sz="1000"/>
            </a:p>
          </p:txBody>
        </p:sp>
        <p:sp>
          <p:nvSpPr>
            <p:cNvPr id="7196" name="Rectangle 27"/>
            <p:cNvSpPr>
              <a:spLocks noChangeArrowheads="1"/>
            </p:cNvSpPr>
            <p:nvPr/>
          </p:nvSpPr>
          <p:spPr bwMode="auto">
            <a:xfrm>
              <a:off x="1824" y="2928"/>
              <a:ext cx="1680" cy="1200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 sz="800"/>
            </a:p>
          </p:txBody>
        </p:sp>
        <p:sp>
          <p:nvSpPr>
            <p:cNvPr id="7197" name="Rectangle 28"/>
            <p:cNvSpPr>
              <a:spLocks noChangeArrowheads="1"/>
            </p:cNvSpPr>
            <p:nvPr/>
          </p:nvSpPr>
          <p:spPr bwMode="auto">
            <a:xfrm>
              <a:off x="3696" y="768"/>
              <a:ext cx="172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900" b="1"/>
                <a:t>User ID:  20125</a:t>
              </a:r>
            </a:p>
            <a:p>
              <a:pPr eaLnBrk="1" hangingPunct="1"/>
              <a:r>
                <a:rPr lang="en-US" altLang="en-US" sz="900" b="1"/>
                <a:t>Name:    Kayode Emeagwali</a:t>
              </a:r>
            </a:p>
            <a:p>
              <a:pPr eaLnBrk="1" hangingPunct="1"/>
              <a:r>
                <a:rPr lang="en-US" altLang="en-US" sz="900" b="1"/>
                <a:t>Role:      Team Access Country Administrator</a:t>
              </a:r>
            </a:p>
          </p:txBody>
        </p:sp>
        <p:sp>
          <p:nvSpPr>
            <p:cNvPr id="7198" name="Rectangle 29"/>
            <p:cNvSpPr>
              <a:spLocks noChangeArrowheads="1"/>
            </p:cNvSpPr>
            <p:nvPr/>
          </p:nvSpPr>
          <p:spPr bwMode="auto">
            <a:xfrm>
              <a:off x="1296" y="1968"/>
              <a:ext cx="336" cy="96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700" b="1">
                  <a:solidFill>
                    <a:schemeClr val="bg1"/>
                  </a:solidFill>
                </a:rPr>
                <a:t>More</a:t>
              </a:r>
            </a:p>
          </p:txBody>
        </p:sp>
        <p:sp>
          <p:nvSpPr>
            <p:cNvPr id="7199" name="Rectangle 30"/>
            <p:cNvSpPr>
              <a:spLocks noChangeArrowheads="1"/>
            </p:cNvSpPr>
            <p:nvPr/>
          </p:nvSpPr>
          <p:spPr bwMode="auto">
            <a:xfrm>
              <a:off x="48" y="2160"/>
              <a:ext cx="1728" cy="96"/>
            </a:xfrm>
            <a:prstGeom prst="rect">
              <a:avLst/>
            </a:prstGeom>
            <a:gradFill rotWithShape="1">
              <a:gsLst>
                <a:gs pos="0">
                  <a:srgbClr val="000039"/>
                </a:gs>
                <a:gs pos="100000">
                  <a:srgbClr val="000080">
                    <a:alpha val="57999"/>
                  </a:srgbClr>
                </a:gs>
              </a:gsLst>
              <a:lin ang="540000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800" b="1">
                  <a:solidFill>
                    <a:schemeClr val="bg1"/>
                  </a:solidFill>
                </a:rPr>
                <a:t>TRACK AND TRACE</a:t>
              </a:r>
            </a:p>
          </p:txBody>
        </p:sp>
        <p:sp>
          <p:nvSpPr>
            <p:cNvPr id="7200" name="Rectangle 31"/>
            <p:cNvSpPr>
              <a:spLocks noChangeArrowheads="1"/>
            </p:cNvSpPr>
            <p:nvPr/>
          </p:nvSpPr>
          <p:spPr bwMode="auto">
            <a:xfrm>
              <a:off x="48" y="2304"/>
              <a:ext cx="1728" cy="38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006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endParaRPr lang="en-US" altLang="en-US" sz="800"/>
            </a:p>
            <a:p>
              <a:pPr eaLnBrk="1" hangingPunct="1">
                <a:buFont typeface="Wingdings" pitchFamily="2" charset="2"/>
                <a:buNone/>
              </a:pPr>
              <a:r>
                <a:rPr lang="en-US" altLang="en-US" sz="800"/>
                <a:t>Enter Order Number</a:t>
              </a:r>
            </a:p>
          </p:txBody>
        </p:sp>
        <p:sp>
          <p:nvSpPr>
            <p:cNvPr id="7201" name="Rectangle 32"/>
            <p:cNvSpPr>
              <a:spLocks noChangeArrowheads="1"/>
            </p:cNvSpPr>
            <p:nvPr/>
          </p:nvSpPr>
          <p:spPr bwMode="auto">
            <a:xfrm>
              <a:off x="1296" y="2544"/>
              <a:ext cx="336" cy="96"/>
            </a:xfrm>
            <a:prstGeom prst="rect">
              <a:avLst/>
            </a:prstGeom>
            <a:solidFill>
              <a:srgbClr val="000066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700" b="1">
                  <a:solidFill>
                    <a:schemeClr val="bg1"/>
                  </a:solidFill>
                </a:rPr>
                <a:t>Search</a:t>
              </a:r>
            </a:p>
          </p:txBody>
        </p:sp>
        <p:sp>
          <p:nvSpPr>
            <p:cNvPr id="7202" name="Rectangle 33"/>
            <p:cNvSpPr>
              <a:spLocks noChangeArrowheads="1"/>
            </p:cNvSpPr>
            <p:nvPr/>
          </p:nvSpPr>
          <p:spPr bwMode="auto">
            <a:xfrm>
              <a:off x="816" y="2400"/>
              <a:ext cx="816" cy="96"/>
            </a:xfrm>
            <a:prstGeom prst="rect">
              <a:avLst/>
            </a:prstGeom>
            <a:noFill/>
            <a:ln w="19050">
              <a:solidFill>
                <a:srgbClr val="00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pic>
          <p:nvPicPr>
            <p:cNvPr id="7203" name="Picture 34" descr="hafmap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344"/>
              <a:ext cx="2112" cy="1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04" name="AutoShape 35"/>
            <p:cNvSpPr>
              <a:spLocks noChangeArrowheads="1"/>
            </p:cNvSpPr>
            <p:nvPr/>
          </p:nvSpPr>
          <p:spPr bwMode="auto">
            <a:xfrm>
              <a:off x="4134" y="1488"/>
              <a:ext cx="48" cy="4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5" name="AutoShape 36"/>
            <p:cNvSpPr>
              <a:spLocks noChangeArrowheads="1"/>
            </p:cNvSpPr>
            <p:nvPr/>
          </p:nvSpPr>
          <p:spPr bwMode="auto">
            <a:xfrm>
              <a:off x="4608" y="2640"/>
              <a:ext cx="48" cy="4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6" name="AutoShape 37"/>
            <p:cNvSpPr>
              <a:spLocks noChangeArrowheads="1"/>
            </p:cNvSpPr>
            <p:nvPr/>
          </p:nvSpPr>
          <p:spPr bwMode="auto">
            <a:xfrm>
              <a:off x="4608" y="2400"/>
              <a:ext cx="48" cy="4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7" name="AutoShape 38"/>
            <p:cNvSpPr>
              <a:spLocks noChangeArrowheads="1"/>
            </p:cNvSpPr>
            <p:nvPr/>
          </p:nvSpPr>
          <p:spPr bwMode="auto">
            <a:xfrm>
              <a:off x="4656" y="2256"/>
              <a:ext cx="48" cy="4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8" name="AutoShape 39"/>
            <p:cNvSpPr>
              <a:spLocks noChangeArrowheads="1"/>
            </p:cNvSpPr>
            <p:nvPr/>
          </p:nvSpPr>
          <p:spPr bwMode="auto">
            <a:xfrm>
              <a:off x="4944" y="2256"/>
              <a:ext cx="48" cy="4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09" name="AutoShape 40"/>
            <p:cNvSpPr>
              <a:spLocks noChangeArrowheads="1"/>
            </p:cNvSpPr>
            <p:nvPr/>
          </p:nvSpPr>
          <p:spPr bwMode="auto">
            <a:xfrm>
              <a:off x="4752" y="2544"/>
              <a:ext cx="48" cy="4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0" name="AutoShape 41"/>
            <p:cNvSpPr>
              <a:spLocks noChangeArrowheads="1"/>
            </p:cNvSpPr>
            <p:nvPr/>
          </p:nvSpPr>
          <p:spPr bwMode="auto">
            <a:xfrm>
              <a:off x="5184" y="2160"/>
              <a:ext cx="48" cy="4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1" name="AutoShape 42"/>
            <p:cNvSpPr>
              <a:spLocks noChangeArrowheads="1"/>
            </p:cNvSpPr>
            <p:nvPr/>
          </p:nvSpPr>
          <p:spPr bwMode="auto">
            <a:xfrm>
              <a:off x="4896" y="1680"/>
              <a:ext cx="48" cy="4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2" name="AutoShape 43"/>
            <p:cNvSpPr>
              <a:spLocks noChangeArrowheads="1"/>
            </p:cNvSpPr>
            <p:nvPr/>
          </p:nvSpPr>
          <p:spPr bwMode="auto">
            <a:xfrm>
              <a:off x="4896" y="2016"/>
              <a:ext cx="48" cy="4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3" name="AutoShape 44"/>
            <p:cNvSpPr>
              <a:spLocks noChangeArrowheads="1"/>
            </p:cNvSpPr>
            <p:nvPr/>
          </p:nvSpPr>
          <p:spPr bwMode="auto">
            <a:xfrm>
              <a:off x="4512" y="2016"/>
              <a:ext cx="48" cy="4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4" name="AutoShape 45"/>
            <p:cNvSpPr>
              <a:spLocks noChangeArrowheads="1"/>
            </p:cNvSpPr>
            <p:nvPr/>
          </p:nvSpPr>
          <p:spPr bwMode="auto">
            <a:xfrm>
              <a:off x="3888" y="1680"/>
              <a:ext cx="48" cy="4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5" name="AutoShape 46"/>
            <p:cNvSpPr>
              <a:spLocks noChangeArrowheads="1"/>
            </p:cNvSpPr>
            <p:nvPr/>
          </p:nvSpPr>
          <p:spPr bwMode="auto">
            <a:xfrm>
              <a:off x="3936" y="2016"/>
              <a:ext cx="48" cy="4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6" name="AutoShape 47"/>
            <p:cNvSpPr>
              <a:spLocks noChangeArrowheads="1"/>
            </p:cNvSpPr>
            <p:nvPr/>
          </p:nvSpPr>
          <p:spPr bwMode="auto">
            <a:xfrm>
              <a:off x="3696" y="2400"/>
              <a:ext cx="48" cy="4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7" name="AutoShape 48"/>
            <p:cNvSpPr>
              <a:spLocks noChangeArrowheads="1"/>
            </p:cNvSpPr>
            <p:nvPr/>
          </p:nvSpPr>
          <p:spPr bwMode="auto">
            <a:xfrm>
              <a:off x="4464" y="2352"/>
              <a:ext cx="48" cy="4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8" name="AutoShape 49"/>
            <p:cNvSpPr>
              <a:spLocks noChangeArrowheads="1"/>
            </p:cNvSpPr>
            <p:nvPr/>
          </p:nvSpPr>
          <p:spPr bwMode="auto">
            <a:xfrm>
              <a:off x="4176" y="1968"/>
              <a:ext cx="48" cy="4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19" name="AutoShape 50"/>
            <p:cNvSpPr>
              <a:spLocks noChangeArrowheads="1"/>
            </p:cNvSpPr>
            <p:nvPr/>
          </p:nvSpPr>
          <p:spPr bwMode="auto">
            <a:xfrm>
              <a:off x="3984" y="2256"/>
              <a:ext cx="48" cy="4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0" name="AutoShape 51"/>
            <p:cNvSpPr>
              <a:spLocks noChangeArrowheads="1"/>
            </p:cNvSpPr>
            <p:nvPr/>
          </p:nvSpPr>
          <p:spPr bwMode="auto">
            <a:xfrm>
              <a:off x="4224" y="2448"/>
              <a:ext cx="48" cy="4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1" name="AutoShape 52"/>
            <p:cNvSpPr>
              <a:spLocks noChangeArrowheads="1"/>
            </p:cNvSpPr>
            <p:nvPr/>
          </p:nvSpPr>
          <p:spPr bwMode="auto">
            <a:xfrm>
              <a:off x="4032" y="2640"/>
              <a:ext cx="48" cy="4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2" name="Rectangle 53"/>
            <p:cNvSpPr>
              <a:spLocks noChangeArrowheads="1"/>
            </p:cNvSpPr>
            <p:nvPr/>
          </p:nvSpPr>
          <p:spPr bwMode="auto">
            <a:xfrm>
              <a:off x="4272" y="2544"/>
              <a:ext cx="192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600" b="1">
                  <a:solidFill>
                    <a:srgbClr val="000099"/>
                  </a:solidFill>
                </a:rPr>
                <a:t>AFRICAN</a:t>
              </a:r>
            </a:p>
          </p:txBody>
        </p:sp>
        <p:sp>
          <p:nvSpPr>
            <p:cNvPr id="7223" name="AutoShape 54"/>
            <p:cNvSpPr>
              <a:spLocks noChangeArrowheads="1"/>
            </p:cNvSpPr>
            <p:nvPr/>
          </p:nvSpPr>
          <p:spPr bwMode="auto">
            <a:xfrm>
              <a:off x="4368" y="1920"/>
              <a:ext cx="48" cy="48"/>
            </a:xfrm>
            <a:prstGeom prst="plus">
              <a:avLst>
                <a:gd name="adj" fmla="val 25000"/>
              </a:avLst>
            </a:prstGeom>
            <a:solidFill>
              <a:srgbClr val="FF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4" name="AutoShape 55"/>
            <p:cNvSpPr>
              <a:spLocks noChangeArrowheads="1"/>
            </p:cNvSpPr>
            <p:nvPr/>
          </p:nvSpPr>
          <p:spPr bwMode="auto">
            <a:xfrm>
              <a:off x="3984" y="2496"/>
              <a:ext cx="48" cy="48"/>
            </a:xfrm>
            <a:prstGeom prst="plus">
              <a:avLst>
                <a:gd name="adj" fmla="val 25000"/>
              </a:avLst>
            </a:prstGeom>
            <a:solidFill>
              <a:srgbClr val="FF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5" name="AutoShape 56"/>
            <p:cNvSpPr>
              <a:spLocks noChangeArrowheads="1"/>
            </p:cNvSpPr>
            <p:nvPr/>
          </p:nvSpPr>
          <p:spPr bwMode="auto">
            <a:xfrm>
              <a:off x="4752" y="1968"/>
              <a:ext cx="48" cy="48"/>
            </a:xfrm>
            <a:prstGeom prst="plus">
              <a:avLst>
                <a:gd name="adj" fmla="val 25000"/>
              </a:avLst>
            </a:prstGeom>
            <a:solidFill>
              <a:srgbClr val="FF00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26" name="Rectangle 57"/>
            <p:cNvSpPr>
              <a:spLocks noChangeArrowheads="1"/>
            </p:cNvSpPr>
            <p:nvPr/>
          </p:nvSpPr>
          <p:spPr bwMode="auto">
            <a:xfrm>
              <a:off x="3936" y="2448"/>
              <a:ext cx="1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800" b="1">
                  <a:solidFill>
                    <a:srgbClr val="000099"/>
                  </a:solidFill>
                </a:rPr>
                <a:t>CRS</a:t>
              </a:r>
            </a:p>
          </p:txBody>
        </p:sp>
        <p:sp>
          <p:nvSpPr>
            <p:cNvPr id="7227" name="Rectangle 58"/>
            <p:cNvSpPr>
              <a:spLocks noChangeArrowheads="1"/>
            </p:cNvSpPr>
            <p:nvPr/>
          </p:nvSpPr>
          <p:spPr bwMode="auto">
            <a:xfrm>
              <a:off x="4272" y="1872"/>
              <a:ext cx="1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800" b="1">
                  <a:solidFill>
                    <a:srgbClr val="000099"/>
                  </a:solidFill>
                </a:rPr>
                <a:t>CRS</a:t>
              </a:r>
            </a:p>
          </p:txBody>
        </p:sp>
        <p:sp>
          <p:nvSpPr>
            <p:cNvPr id="7228" name="Rectangle 59"/>
            <p:cNvSpPr>
              <a:spLocks noChangeArrowheads="1"/>
            </p:cNvSpPr>
            <p:nvPr/>
          </p:nvSpPr>
          <p:spPr bwMode="auto">
            <a:xfrm>
              <a:off x="4704" y="1920"/>
              <a:ext cx="144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800" b="1">
                  <a:solidFill>
                    <a:srgbClr val="000099"/>
                  </a:solidFill>
                </a:rPr>
                <a:t>CRS</a:t>
              </a:r>
            </a:p>
          </p:txBody>
        </p:sp>
        <p:pic>
          <p:nvPicPr>
            <p:cNvPr id="7229" name="Picture 6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976"/>
              <a:ext cx="172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0" name="Rectangle 61"/>
            <p:cNvSpPr>
              <a:spLocks noChangeArrowheads="1"/>
            </p:cNvSpPr>
            <p:nvPr/>
          </p:nvSpPr>
          <p:spPr bwMode="auto">
            <a:xfrm>
              <a:off x="2544" y="4032"/>
              <a:ext cx="2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700" b="1"/>
                <a:t>DATE</a:t>
              </a:r>
            </a:p>
          </p:txBody>
        </p:sp>
        <p:sp>
          <p:nvSpPr>
            <p:cNvPr id="7231" name="Rectangle 62"/>
            <p:cNvSpPr>
              <a:spLocks noChangeArrowheads="1"/>
            </p:cNvSpPr>
            <p:nvPr/>
          </p:nvSpPr>
          <p:spPr bwMode="auto">
            <a:xfrm>
              <a:off x="1776" y="2976"/>
              <a:ext cx="2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700" b="1"/>
                <a:t># OF</a:t>
              </a:r>
            </a:p>
            <a:p>
              <a:pPr algn="ctr" eaLnBrk="1" hangingPunct="1"/>
              <a:r>
                <a:rPr lang="en-US" altLang="en-US" sz="700" b="1"/>
                <a:t>DAYS</a:t>
              </a:r>
            </a:p>
          </p:txBody>
        </p:sp>
        <p:pic>
          <p:nvPicPr>
            <p:cNvPr id="7232" name="Picture 6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85"/>
              <a:ext cx="1824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3" name="Rectangle 64"/>
            <p:cNvSpPr>
              <a:spLocks noChangeArrowheads="1"/>
            </p:cNvSpPr>
            <p:nvPr/>
          </p:nvSpPr>
          <p:spPr bwMode="auto">
            <a:xfrm>
              <a:off x="864" y="4032"/>
              <a:ext cx="2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700" b="1"/>
                <a:t>DATE</a:t>
              </a:r>
            </a:p>
          </p:txBody>
        </p:sp>
        <p:sp>
          <p:nvSpPr>
            <p:cNvPr id="7234" name="Rectangle 65"/>
            <p:cNvSpPr>
              <a:spLocks noChangeArrowheads="1"/>
            </p:cNvSpPr>
            <p:nvPr/>
          </p:nvSpPr>
          <p:spPr bwMode="auto">
            <a:xfrm>
              <a:off x="3264" y="3984"/>
              <a:ext cx="2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600" b="1"/>
                <a:t>2005</a:t>
              </a:r>
            </a:p>
          </p:txBody>
        </p:sp>
        <p:sp>
          <p:nvSpPr>
            <p:cNvPr id="7235" name="Rectangle 66"/>
            <p:cNvSpPr>
              <a:spLocks noChangeArrowheads="1"/>
            </p:cNvSpPr>
            <p:nvPr/>
          </p:nvSpPr>
          <p:spPr bwMode="auto">
            <a:xfrm>
              <a:off x="1488" y="4032"/>
              <a:ext cx="28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600" b="1"/>
                <a:t>2005</a:t>
              </a:r>
            </a:p>
          </p:txBody>
        </p:sp>
        <p:pic>
          <p:nvPicPr>
            <p:cNvPr id="7236" name="Picture 6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976"/>
              <a:ext cx="4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37" name="AutoShape 68"/>
            <p:cNvSpPr>
              <a:spLocks noChangeArrowheads="1"/>
            </p:cNvSpPr>
            <p:nvPr/>
          </p:nvSpPr>
          <p:spPr bwMode="auto">
            <a:xfrm>
              <a:off x="1200" y="2976"/>
              <a:ext cx="336" cy="384"/>
            </a:xfrm>
            <a:prstGeom prst="wedgeRoundRectCallout">
              <a:avLst>
                <a:gd name="adj1" fmla="val -120236"/>
                <a:gd name="adj2" fmla="val -33593"/>
                <a:gd name="adj3" fmla="val 16667"/>
              </a:avLst>
            </a:prstGeom>
            <a:solidFill>
              <a:schemeClr val="accent1">
                <a:alpha val="5490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00" b="1"/>
                <a:t>ALL</a:t>
              </a:r>
            </a:p>
            <a:p>
              <a:pPr eaLnBrk="1" hangingPunct="1"/>
              <a:r>
                <a:rPr lang="en-US" altLang="en-US" sz="600" b="1"/>
                <a:t>CRS</a:t>
              </a:r>
            </a:p>
            <a:p>
              <a:pPr eaLnBrk="1" hangingPunct="1"/>
              <a:r>
                <a:rPr lang="en-US" altLang="en-US" sz="600" b="1"/>
                <a:t>FHI</a:t>
              </a:r>
            </a:p>
            <a:p>
              <a:pPr eaLnBrk="1" hangingPunct="1"/>
              <a:r>
                <a:rPr lang="en-US" altLang="en-US" sz="600" b="1"/>
                <a:t>FUTURE</a:t>
              </a:r>
            </a:p>
            <a:p>
              <a:pPr eaLnBrk="1" hangingPunct="1"/>
              <a:r>
                <a:rPr lang="en-US" altLang="en-US" sz="600" b="1"/>
                <a:t>CARE</a:t>
              </a:r>
            </a:p>
            <a:p>
              <a:pPr eaLnBrk="1" hangingPunct="1"/>
              <a:r>
                <a:rPr lang="en-US" altLang="en-US" sz="600" b="1"/>
                <a:t>OTHER</a:t>
              </a:r>
            </a:p>
          </p:txBody>
        </p:sp>
        <p:sp>
          <p:nvSpPr>
            <p:cNvPr id="7238" name="Rectangle 69"/>
            <p:cNvSpPr>
              <a:spLocks noChangeArrowheads="1"/>
            </p:cNvSpPr>
            <p:nvPr/>
          </p:nvSpPr>
          <p:spPr bwMode="auto">
            <a:xfrm>
              <a:off x="672" y="2976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800" b="1"/>
                <a:t>ALL</a:t>
              </a:r>
            </a:p>
          </p:txBody>
        </p:sp>
        <p:sp>
          <p:nvSpPr>
            <p:cNvPr id="7239" name="Rectangle 70"/>
            <p:cNvSpPr>
              <a:spLocks noChangeArrowheads="1"/>
            </p:cNvSpPr>
            <p:nvPr/>
          </p:nvSpPr>
          <p:spPr bwMode="auto">
            <a:xfrm>
              <a:off x="4608" y="3552"/>
              <a:ext cx="1056" cy="96"/>
            </a:xfrm>
            <a:prstGeom prst="rect">
              <a:avLst/>
            </a:prstGeom>
            <a:solidFill>
              <a:srgbClr val="000066"/>
            </a:solidFill>
            <a:ln w="15875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800" b="1">
                  <a:solidFill>
                    <a:schemeClr val="bg1"/>
                  </a:solidFill>
                </a:rPr>
                <a:t>ARV DRUG SUPPLY COLOR KEY</a:t>
              </a:r>
            </a:p>
          </p:txBody>
        </p:sp>
        <p:pic>
          <p:nvPicPr>
            <p:cNvPr id="7240" name="Picture 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936"/>
              <a:ext cx="67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41" name="AutoShape 72"/>
            <p:cNvSpPr>
              <a:spLocks noChangeArrowheads="1"/>
            </p:cNvSpPr>
            <p:nvPr/>
          </p:nvSpPr>
          <p:spPr bwMode="auto">
            <a:xfrm>
              <a:off x="4224" y="3840"/>
              <a:ext cx="336" cy="240"/>
            </a:xfrm>
            <a:prstGeom prst="wedgeRoundRectCallout">
              <a:avLst>
                <a:gd name="adj1" fmla="val -153569"/>
                <a:gd name="adj2" fmla="val 27917"/>
                <a:gd name="adj3" fmla="val 16667"/>
              </a:avLst>
            </a:prstGeom>
            <a:solidFill>
              <a:schemeClr val="accent1">
                <a:alpha val="54901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600" b="1"/>
                <a:t>30 DAY </a:t>
              </a:r>
            </a:p>
            <a:p>
              <a:pPr eaLnBrk="1" hangingPunct="1"/>
              <a:r>
                <a:rPr lang="en-US" altLang="en-US" sz="600" b="1"/>
                <a:t>60 DAY</a:t>
              </a:r>
            </a:p>
            <a:p>
              <a:pPr eaLnBrk="1" hangingPunct="1"/>
              <a:r>
                <a:rPr lang="en-US" altLang="en-US" sz="600" b="1"/>
                <a:t>90 DAY</a:t>
              </a:r>
            </a:p>
          </p:txBody>
        </p:sp>
        <p:sp>
          <p:nvSpPr>
            <p:cNvPr id="7242" name="Rectangle 73"/>
            <p:cNvSpPr>
              <a:spLocks noChangeArrowheads="1"/>
            </p:cNvSpPr>
            <p:nvPr/>
          </p:nvSpPr>
          <p:spPr bwMode="auto">
            <a:xfrm>
              <a:off x="3552" y="3936"/>
              <a:ext cx="52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800" b="1"/>
                <a:t>30 DAY</a:t>
              </a:r>
            </a:p>
          </p:txBody>
        </p:sp>
        <p:sp>
          <p:nvSpPr>
            <p:cNvPr id="7243" name="Rectangle 74"/>
            <p:cNvSpPr>
              <a:spLocks noChangeArrowheads="1"/>
            </p:cNvSpPr>
            <p:nvPr/>
          </p:nvSpPr>
          <p:spPr bwMode="auto">
            <a:xfrm>
              <a:off x="4608" y="3120"/>
              <a:ext cx="1056" cy="96"/>
            </a:xfrm>
            <a:prstGeom prst="rect">
              <a:avLst/>
            </a:prstGeom>
            <a:solidFill>
              <a:srgbClr val="000066"/>
            </a:solidFill>
            <a:ln w="15875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800" b="1">
                  <a:solidFill>
                    <a:schemeClr val="bg1"/>
                  </a:solidFill>
                </a:rPr>
                <a:t>SITES</a:t>
              </a:r>
              <a:endParaRPr lang="en-US" altLang="en-US" sz="800">
                <a:solidFill>
                  <a:schemeClr val="bg1"/>
                </a:solidFill>
              </a:endParaRPr>
            </a:p>
          </p:txBody>
        </p:sp>
        <p:sp>
          <p:nvSpPr>
            <p:cNvPr id="7244" name="Rectangle 75"/>
            <p:cNvSpPr>
              <a:spLocks noChangeArrowheads="1"/>
            </p:cNvSpPr>
            <p:nvPr/>
          </p:nvSpPr>
          <p:spPr bwMode="auto">
            <a:xfrm>
              <a:off x="4608" y="3216"/>
              <a:ext cx="1056" cy="288"/>
            </a:xfrm>
            <a:prstGeom prst="rect">
              <a:avLst/>
            </a:prstGeom>
            <a:noFill/>
            <a:ln w="15875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800"/>
                <a:t>ARV SITES</a:t>
              </a:r>
            </a:p>
            <a:p>
              <a:pPr algn="ctr" eaLnBrk="1" hangingPunct="1"/>
              <a:endParaRPr lang="en-US" altLang="en-US" sz="800"/>
            </a:p>
            <a:p>
              <a:pPr algn="ctr" eaLnBrk="1" hangingPunct="1"/>
              <a:r>
                <a:rPr lang="en-US" altLang="en-US" sz="800"/>
                <a:t>         PARTNER SITES</a:t>
              </a:r>
            </a:p>
          </p:txBody>
        </p:sp>
        <p:sp>
          <p:nvSpPr>
            <p:cNvPr id="7245" name="AutoShape 76"/>
            <p:cNvSpPr>
              <a:spLocks noChangeArrowheads="1"/>
            </p:cNvSpPr>
            <p:nvPr/>
          </p:nvSpPr>
          <p:spPr bwMode="auto">
            <a:xfrm>
              <a:off x="4800" y="3264"/>
              <a:ext cx="48" cy="48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246" name="Rectangle 77"/>
            <p:cNvSpPr>
              <a:spLocks noChangeArrowheads="1"/>
            </p:cNvSpPr>
            <p:nvPr/>
          </p:nvSpPr>
          <p:spPr bwMode="auto">
            <a:xfrm>
              <a:off x="3552" y="3120"/>
              <a:ext cx="1008" cy="96"/>
            </a:xfrm>
            <a:prstGeom prst="rect">
              <a:avLst/>
            </a:prstGeom>
            <a:solidFill>
              <a:srgbClr val="000066"/>
            </a:solidFill>
            <a:ln w="15875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800" b="1">
                  <a:solidFill>
                    <a:schemeClr val="bg1"/>
                  </a:solidFill>
                </a:rPr>
                <a:t>PARTNER SITES</a:t>
              </a:r>
            </a:p>
          </p:txBody>
        </p:sp>
        <p:sp>
          <p:nvSpPr>
            <p:cNvPr id="7247" name="Rectangle 78"/>
            <p:cNvSpPr>
              <a:spLocks noChangeArrowheads="1"/>
            </p:cNvSpPr>
            <p:nvPr/>
          </p:nvSpPr>
          <p:spPr bwMode="auto">
            <a:xfrm>
              <a:off x="3552" y="3648"/>
              <a:ext cx="1008" cy="96"/>
            </a:xfrm>
            <a:prstGeom prst="rect">
              <a:avLst/>
            </a:prstGeom>
            <a:solidFill>
              <a:srgbClr val="000066"/>
            </a:solidFill>
            <a:ln w="15875" algn="ctr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800" b="1">
                  <a:solidFill>
                    <a:schemeClr val="bg1"/>
                  </a:solidFill>
                </a:rPr>
                <a:t>ARV DRUG SUPPLY  FORECAST</a:t>
              </a:r>
            </a:p>
          </p:txBody>
        </p:sp>
        <p:sp>
          <p:nvSpPr>
            <p:cNvPr id="7248" name="Rectangle 79"/>
            <p:cNvSpPr>
              <a:spLocks noChangeArrowheads="1"/>
            </p:cNvSpPr>
            <p:nvPr/>
          </p:nvSpPr>
          <p:spPr bwMode="auto">
            <a:xfrm>
              <a:off x="3504" y="3744"/>
              <a:ext cx="100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/>
                <a:t>Select a date range</a:t>
              </a:r>
            </a:p>
          </p:txBody>
        </p:sp>
        <p:sp>
          <p:nvSpPr>
            <p:cNvPr id="7249" name="Rectangle 80"/>
            <p:cNvSpPr>
              <a:spLocks noChangeArrowheads="1"/>
            </p:cNvSpPr>
            <p:nvPr/>
          </p:nvSpPr>
          <p:spPr bwMode="auto">
            <a:xfrm>
              <a:off x="3504" y="3216"/>
              <a:ext cx="100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altLang="en-US" sz="800"/>
                <a:t>Select a program</a:t>
              </a:r>
            </a:p>
          </p:txBody>
        </p:sp>
      </p:grpSp>
      <p:sp>
        <p:nvSpPr>
          <p:cNvPr id="82" name="Title 81"/>
          <p:cNvSpPr>
            <a:spLocks noGrp="1"/>
          </p:cNvSpPr>
          <p:nvPr>
            <p:ph type="title"/>
          </p:nvPr>
        </p:nvSpPr>
        <p:spPr>
          <a:xfrm>
            <a:off x="990600" y="76200"/>
            <a:ext cx="8001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What if the information you needed to make any decision was easy to access?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047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Forms</a:t>
            </a:r>
          </a:p>
        </p:txBody>
      </p:sp>
      <p:pic>
        <p:nvPicPr>
          <p:cNvPr id="8195" name="Picture 10" descr="C:\Users\David\Desktop\BHGI photos\SLE-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David\Desktop\BHGI photos\SLE-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David\Desktop\BHGI photos\SLE-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C:\Users\David\Desktop\BHGI photos\SLE-0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6096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Forms</a:t>
            </a:r>
          </a:p>
        </p:txBody>
      </p:sp>
      <p:pic>
        <p:nvPicPr>
          <p:cNvPr id="9219" name="Picture 5" descr="C:\Users\David\Desktop\BHGI photos\SLE-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C:\Users\David\Desktop\BHGI photos\SLE-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7" name="Picture 11" descr="C:\Users\David\Desktop\BHGI photos\SLE-0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33" name="Picture 17" descr="C:\Users\David\Desktop\BHGI photos\SLE-0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6096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9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forms</a:t>
            </a:r>
          </a:p>
        </p:txBody>
      </p:sp>
      <p:pic>
        <p:nvPicPr>
          <p:cNvPr id="10243" name="Picture 13" descr="C:\Users\David\Desktop\BHGI photos\SLE-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C:\Users\David\Desktop\BHGI photos\SLE-0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:\Users\David\Desktop\BHGI photos\SLE-0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6096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David\Desktop\BHGI photos\SLE-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7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forms</a:t>
            </a:r>
          </a:p>
        </p:txBody>
      </p:sp>
      <p:pic>
        <p:nvPicPr>
          <p:cNvPr id="11267" name="Picture 14" descr="C:\Users\David\Desktop\BHGI photos\SLE-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David\Desktop\BHGI photos\SLE-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6096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David\Desktop\BHGI photos\SLE-0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C:\Users\David\Desktop\BHGI photos\SLE-0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6096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avid\Desktop\BHGI photos\SLE-0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6096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3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Surveillance problem</a:t>
            </a:r>
          </a:p>
          <a:p>
            <a:r>
              <a:rPr lang="en-US" dirty="0" smtClean="0"/>
              <a:t>Issues</a:t>
            </a:r>
          </a:p>
          <a:p>
            <a:r>
              <a:rPr lang="en-US" dirty="0" smtClean="0"/>
              <a:t>Health Information systems</a:t>
            </a:r>
          </a:p>
          <a:p>
            <a:r>
              <a:rPr lang="en-US" dirty="0" smtClean="0"/>
              <a:t>HISP/DHIS2</a:t>
            </a:r>
          </a:p>
          <a:p>
            <a:r>
              <a:rPr lang="en-US" dirty="0" smtClean="0"/>
              <a:t>Approaches to last mile </a:t>
            </a:r>
            <a:r>
              <a:rPr lang="en-US" dirty="0" smtClean="0"/>
              <a:t>data </a:t>
            </a:r>
            <a:r>
              <a:rPr lang="en-US" dirty="0" smtClean="0"/>
              <a:t>collection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7086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2292" name="Picture 5" descr="C:\Users\Steven Uggowitzer\Desktop\PHOTOLIB-WORK\20061206 - HMN - Sierra Leone, Lubinski\geneva 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6019800" cy="451485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Why collect data</a:t>
            </a:r>
          </a:p>
          <a:p>
            <a:r>
              <a:rPr lang="en-US" dirty="0" smtClean="0"/>
              <a:t>What are indicators </a:t>
            </a:r>
          </a:p>
          <a:p>
            <a:r>
              <a:rPr lang="en-US" dirty="0" smtClean="0"/>
              <a:t>Institutional </a:t>
            </a:r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Pressure of Data collection from the top</a:t>
            </a:r>
          </a:p>
          <a:p>
            <a:r>
              <a:rPr lang="en-US" dirty="0" smtClean="0"/>
              <a:t>Practical challenge</a:t>
            </a:r>
            <a:endParaRPr lang="en-US" dirty="0" smtClean="0"/>
          </a:p>
          <a:p>
            <a:pPr lvl="1"/>
            <a:r>
              <a:rPr lang="en-US" dirty="0" smtClean="0"/>
              <a:t>Reporting takes too long</a:t>
            </a:r>
          </a:p>
          <a:p>
            <a:r>
              <a:rPr lang="en-US" dirty="0" smtClean="0"/>
              <a:t>Getting data to be used </a:t>
            </a:r>
          </a:p>
          <a:p>
            <a:r>
              <a:rPr lang="en-US" dirty="0" smtClean="0"/>
              <a:t>Data at the facility level</a:t>
            </a:r>
          </a:p>
          <a:p>
            <a:r>
              <a:rPr lang="en-US" dirty="0" smtClean="0"/>
              <a:t>Processes in data reporting</a:t>
            </a:r>
          </a:p>
          <a:p>
            <a:r>
              <a:rPr lang="en-US" dirty="0" smtClean="0"/>
              <a:t>Role of technology for data collection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collect data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 </a:t>
            </a:r>
          </a:p>
          <a:p>
            <a:pPr lvl="1"/>
            <a:r>
              <a:rPr lang="en-US" dirty="0" smtClean="0"/>
              <a:t>Donors, Global bodies,  Research</a:t>
            </a:r>
          </a:p>
          <a:p>
            <a:r>
              <a:rPr lang="en-US" dirty="0" smtClean="0"/>
              <a:t>Global program goals</a:t>
            </a:r>
          </a:p>
          <a:p>
            <a:pPr lvl="1"/>
            <a:r>
              <a:rPr lang="en-US" dirty="0" smtClean="0"/>
              <a:t>Elimination of Polio – need to know all suspected cases (AFP): polioeradication.org</a:t>
            </a:r>
          </a:p>
          <a:p>
            <a:r>
              <a:rPr lang="en-US" dirty="0" smtClean="0"/>
              <a:t>Strengthen country programs</a:t>
            </a:r>
          </a:p>
          <a:p>
            <a:r>
              <a:rPr lang="en-US" dirty="0" smtClean="0"/>
              <a:t>Allocate resources</a:t>
            </a:r>
          </a:p>
          <a:p>
            <a:r>
              <a:rPr lang="en-US" dirty="0" smtClean="0"/>
              <a:t>Address specific problems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2" name="Picture 2" descr="http://sd.keepcalm-o-matic.co.uk/i/keep-calm-and-collect-data-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62400"/>
            <a:ext cx="2438400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</a:t>
            </a:r>
            <a:r>
              <a:rPr lang="en-US" dirty="0" smtClean="0"/>
              <a:t>indicators?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Measurable variable to assess underlying variable</a:t>
            </a:r>
          </a:p>
          <a:p>
            <a:pPr lvl="1"/>
            <a:r>
              <a:rPr lang="en-US" dirty="0" smtClean="0"/>
              <a:t>Attendance at church to measure religiosity</a:t>
            </a:r>
          </a:p>
          <a:p>
            <a:r>
              <a:rPr lang="en-US" dirty="0" smtClean="0"/>
              <a:t>How to measure quality of immunization</a:t>
            </a:r>
          </a:p>
          <a:p>
            <a:pPr lvl="1"/>
            <a:r>
              <a:rPr lang="en-US" dirty="0" smtClean="0"/>
              <a:t>Percentage of kids receiving 3</a:t>
            </a:r>
            <a:r>
              <a:rPr lang="en-US" baseline="30000" dirty="0" smtClean="0"/>
              <a:t>rd</a:t>
            </a:r>
            <a:r>
              <a:rPr lang="en-US" dirty="0" smtClean="0"/>
              <a:t> dose of BCG</a:t>
            </a:r>
            <a:r>
              <a:rPr lang="en-US" dirty="0" smtClean="0"/>
              <a:t> </a:t>
            </a:r>
          </a:p>
          <a:p>
            <a:r>
              <a:rPr lang="en-US" dirty="0" smtClean="0"/>
              <a:t>Issues</a:t>
            </a:r>
          </a:p>
          <a:p>
            <a:pPr lvl="1"/>
            <a:r>
              <a:rPr lang="en-US" dirty="0" smtClean="0"/>
              <a:t>Standardization</a:t>
            </a:r>
          </a:p>
          <a:p>
            <a:pPr lvl="1"/>
            <a:r>
              <a:rPr lang="en-US" dirty="0" smtClean="0"/>
              <a:t>Denominators</a:t>
            </a:r>
          </a:p>
          <a:p>
            <a:pPr lvl="1"/>
            <a:r>
              <a:rPr lang="en-US" dirty="0" smtClean="0"/>
              <a:t>Indicator growth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146" name="Picture 2" descr="http://static.guim.co.uk/sys-images/Guardian/Pix/pictures/2012/6/15/1339761078812/Medical-thermometer-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09160"/>
            <a:ext cx="3581400" cy="214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3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Indicators established at the central level</a:t>
            </a:r>
          </a:p>
          <a:p>
            <a:r>
              <a:rPr lang="en-US" dirty="0" smtClean="0"/>
              <a:t>Data collected at the facility</a:t>
            </a:r>
          </a:p>
          <a:p>
            <a:r>
              <a:rPr lang="en-US" dirty="0" smtClean="0"/>
              <a:t>Pressure from Donors to collect domain specific data</a:t>
            </a:r>
          </a:p>
          <a:p>
            <a:pPr lvl="1"/>
            <a:r>
              <a:rPr lang="en-US" dirty="0" smtClean="0"/>
              <a:t>Explosion of data required</a:t>
            </a:r>
          </a:p>
          <a:p>
            <a:pPr lvl="1"/>
            <a:r>
              <a:rPr lang="en-US" dirty="0" smtClean="0"/>
              <a:t>Development of parallel information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170" name="Picture 2" descr="http://www.edinphoto.org.uk/0_eng_ma_060/0_engraving_-_ma_073-b_royal_instit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3113"/>
            <a:ext cx="2714625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registration and collection latency</a:t>
            </a:r>
          </a:p>
          <a:p>
            <a:r>
              <a:rPr lang="en-US" dirty="0" smtClean="0"/>
              <a:t>Data reporting and capturing latency</a:t>
            </a:r>
          </a:p>
          <a:p>
            <a:r>
              <a:rPr lang="en-US" dirty="0" smtClean="0"/>
              <a:t>Data transmission latency</a:t>
            </a:r>
          </a:p>
          <a:p>
            <a:r>
              <a:rPr lang="en-US" dirty="0" smtClean="0"/>
              <a:t>Data processing and analysis latency</a:t>
            </a:r>
          </a:p>
          <a:p>
            <a:r>
              <a:rPr lang="en-US" dirty="0" smtClean="0"/>
              <a:t>Data feedback and dissemination latency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4999"/>
          </a:xfrm>
        </p:spPr>
        <p:txBody>
          <a:bodyPr>
            <a:normAutofit/>
          </a:bodyPr>
          <a:lstStyle/>
          <a:p>
            <a:r>
              <a:rPr lang="en-US" dirty="0" smtClean="0"/>
              <a:t>Everybody wants this to happen</a:t>
            </a:r>
          </a:p>
          <a:p>
            <a:r>
              <a:rPr lang="en-US" dirty="0" smtClean="0"/>
              <a:t>Requires lots of work to make this happen</a:t>
            </a:r>
          </a:p>
          <a:p>
            <a:r>
              <a:rPr lang="en-US" dirty="0" smtClean="0"/>
              <a:t>Organizational and political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200" y="3646944"/>
            <a:ext cx="7772400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Information use maturity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Technically </a:t>
            </a:r>
            <a:r>
              <a:rPr lang="en-US" sz="2400" dirty="0"/>
              <a:t>working information system, emphasizing data completeness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Information system characterized by analysis, use and feedback of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Information system shows evidence of impact on decision-making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90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88002"/>
            <a:ext cx="267112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49" y="2852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If no one uses data, its probably wrong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62889"/>
            <a:ext cx="457888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769293" y="3948112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31293" y="47625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93293" y="2819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83893" y="2819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31493" y="3124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45485" y="339240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10368" y="4305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140893" y="41529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045893" y="1752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02693" y="35433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41838" y="400017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7200" y="3976404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38200" y="397036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598093" y="4965826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912293" y="4605196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62603" y="4528996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17293" y="6096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426893" y="5867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62876" y="4893021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215553" y="3916802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235893" y="42291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46247" y="23622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350285" y="369720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502685" y="384960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39353" y="3200777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902893" y="479946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959885" y="430680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779131" y="3187574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02793" y="510690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274085" y="5195181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235200" y="5486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693093" y="4391308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077924" y="2514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195996" y="4576904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243150" y="4906601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431564" y="477608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088959" y="5281189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195996" y="26670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5200" y="2895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239000" y="317588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7239000" y="47244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6019800" y="3916802"/>
            <a:ext cx="3048000" cy="31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27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Differences in scale between different types</a:t>
            </a:r>
          </a:p>
          <a:p>
            <a:pPr lvl="1"/>
            <a:r>
              <a:rPr lang="en-US" dirty="0" smtClean="0"/>
              <a:t>Hospital: Administrative staff, multiple doctors</a:t>
            </a:r>
          </a:p>
          <a:p>
            <a:pPr lvl="1"/>
            <a:r>
              <a:rPr lang="en-US" dirty="0" smtClean="0"/>
              <a:t>Health Center: Small number of doctors</a:t>
            </a:r>
          </a:p>
          <a:p>
            <a:pPr lvl="1"/>
            <a:r>
              <a:rPr lang="en-US" dirty="0" smtClean="0"/>
              <a:t>Health post:  one or two health workers</a:t>
            </a:r>
          </a:p>
          <a:p>
            <a:r>
              <a:rPr lang="en-US" dirty="0" smtClean="0"/>
              <a:t>Data kept in registers</a:t>
            </a:r>
          </a:p>
          <a:p>
            <a:pPr lvl="1"/>
            <a:r>
              <a:rPr lang="en-US" dirty="0" smtClean="0"/>
              <a:t>Dozens of different registers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14935"/>
            <a:ext cx="243860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5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Flow Today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3316" name="Picture 2" descr="C:\Users\David\Documents\My HMN\HMN 20080125\HMN Objective 1\HIS Requirements\IMG_0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-19050"/>
            <a:ext cx="9042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3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and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Homework 1</a:t>
            </a:r>
          </a:p>
          <a:p>
            <a:pPr lvl="1"/>
            <a:r>
              <a:rPr lang="en-US" dirty="0" smtClean="0"/>
              <a:t>Design a national immunization equipment monitoring system</a:t>
            </a:r>
          </a:p>
          <a:p>
            <a:r>
              <a:rPr lang="en-US" dirty="0" smtClean="0"/>
              <a:t>Readings</a:t>
            </a:r>
          </a:p>
          <a:p>
            <a:pPr lvl="1"/>
            <a:r>
              <a:rPr lang="en-US" dirty="0" smtClean="0"/>
              <a:t>DHIS2 for Ghana</a:t>
            </a:r>
          </a:p>
          <a:p>
            <a:pPr lvl="1"/>
            <a:r>
              <a:rPr lang="en-US" dirty="0" smtClean="0"/>
              <a:t>Health worker personas</a:t>
            </a:r>
          </a:p>
          <a:p>
            <a:pPr lvl="1"/>
            <a:r>
              <a:rPr lang="en-US" dirty="0" smtClean="0"/>
              <a:t>Lancet Health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t="2588" r="-10198" b="1671"/>
          <a:stretch/>
        </p:blipFill>
        <p:spPr bwMode="auto">
          <a:xfrm>
            <a:off x="5181600" y="1676400"/>
            <a:ext cx="3611880" cy="417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entry</a:t>
            </a:r>
          </a:p>
          <a:p>
            <a:r>
              <a:rPr lang="en-US" dirty="0" smtClean="0"/>
              <a:t>Data submission</a:t>
            </a:r>
          </a:p>
          <a:p>
            <a:r>
              <a:rPr lang="en-US" dirty="0" smtClean="0"/>
              <a:t>Data approval</a:t>
            </a:r>
          </a:p>
          <a:p>
            <a:r>
              <a:rPr lang="en-US" dirty="0" smtClean="0"/>
              <a:t>Data aggregation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12" descr="C:\Users\David\Desktop\BHGI photos\SLE-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2672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61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information and communication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entry</a:t>
            </a:r>
          </a:p>
          <a:p>
            <a:r>
              <a:rPr lang="en-US" dirty="0" smtClean="0"/>
              <a:t>Data transport</a:t>
            </a:r>
          </a:p>
          <a:p>
            <a:r>
              <a:rPr lang="en-US" dirty="0" smtClean="0"/>
              <a:t>Aggregation</a:t>
            </a:r>
          </a:p>
          <a:p>
            <a:r>
              <a:rPr lang="en-US" dirty="0" smtClean="0"/>
              <a:t>Storage</a:t>
            </a:r>
          </a:p>
          <a:p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194" name="Picture 2" descr="http://cdn4.pcadvisor.co.uk/cmsdata/reviews/3295040/Dino_PC_1000_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30400"/>
            <a:ext cx="52387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27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reporting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forms</a:t>
            </a:r>
          </a:p>
          <a:p>
            <a:r>
              <a:rPr lang="en-US" dirty="0" err="1" smtClean="0"/>
              <a:t>eMail</a:t>
            </a:r>
            <a:endParaRPr lang="en-US" dirty="0" smtClean="0"/>
          </a:p>
          <a:p>
            <a:r>
              <a:rPr lang="en-US" dirty="0" smtClean="0"/>
              <a:t>Feature phone</a:t>
            </a:r>
          </a:p>
          <a:p>
            <a:r>
              <a:rPr lang="en-US" dirty="0" smtClean="0"/>
              <a:t>Smart Phone</a:t>
            </a:r>
          </a:p>
          <a:p>
            <a:r>
              <a:rPr lang="en-US" dirty="0" smtClean="0"/>
              <a:t>SMS</a:t>
            </a:r>
          </a:p>
          <a:p>
            <a:r>
              <a:rPr lang="en-US" dirty="0" smtClean="0"/>
              <a:t>Paper to Digital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218" name="Picture 2" descr="https://lh3.googleusercontent.com/GLeYYAXZ_BzkB3SsTKCuIwCt6Lu28HWrbSeaoCaiPCymKhBm-SklqyHU6M6sR1fNtxfVS96by6vCagaIRsS6JI1CaqSEMjnGjjHFC7V8rvj1QJoYCJMGOV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199"/>
            <a:ext cx="1828800" cy="18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lh5.googleusercontent.com/xBwaSTdEiqP34zilxHFAR8RcsRhXbyuNGD24g_U4xurPP1RBfFAx-hYOCdMfINclwL_0BOajEzRQFXrE-xb2WddrUjjnBMvzdg2D2XR7cnGTNOQVxT4djvg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1828800" cy="167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36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Information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146" name="Picture 2" descr="http://www.annemergmed.com/cms/attachment/2005317599/2022831661/g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25296"/>
            <a:ext cx="3368644" cy="178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8" name="Picture 4" descr="http://www.riso.ee/aastaraamatud/en/pub/2006it/docs/gfx/4-1-1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291928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3icare.com/style/images/hix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5400"/>
            <a:ext cx="266249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data:image/jpeg;base64,/9j/4AAQSkZJRgABAQAAAQABAAD/2wCEAAkGBw8SEhURERQRFRUXFBUXGRUYFxYcGBgWFB0YFhgXGBoaHykgGRolHhUYITEjJSorLy4uGCAzODMsOSgtLisBCgoKDg0OGhAQGzckHBwsLCwsLCwtNywsLCwsLCwsLCwsLCwsLCwsLCwsLCwsLCwsLCwsLCwsLCwsLCwsLCwsLP/AABEIALgBEgMBIgACEQEDEQH/xAAbAAEAAgMBAQAAAAAAAAAAAAAABAUDBgcCAf/EAEgQAAIABAIDCQoNAwUBAQAAAAECAAMEERIhBRMxBhQiQVFTkpPSFRYzUlRhYpSy0yMyNEJxcnN0gZGxs9Fjg8MkQ4KhpAdE/8QAGQEBAAMBAQAAAAAAAAAAAAAAAAECAwQF/8QAJhEBAAEEAgMAAQQDAAAAAAAAAAECERNRAxIUITFhBCIyQSNCkf/aAAwDAQACEQMRAD8A63pGsqBOWTJ1QvLZyXDHYyqAApHjR4x1/j0vVzO3Cq+WL92f25cTY5uTkqiq0NKaYmELHX+PS9XM7cMdf49L1cztxIqp4lo8wgkKrMQNpCgmw8+UVUzTEyXg1olcLVngMSVEwhcwQCRfY3HY5C1oplrT1hNx1/j0vVzO3DHX+PS9XM7cQJG6eU+DDLn8PZdUFlvJUMbtsJqE2XO24Fow1m6RklSZurw6yneewbE2DBquCTLBsPhc3OQtnE5OQ60rXHX+PS9XM7cMdf49L1cztxCTdHLLasS5xcsyAAJZnl4tYqsWA4OBttr4crxgO6uXgxLLmMSjOnxFDWDEJdmzeyEkC9hnDJWdaVpjr/HpermduGOv8el6uZ24w02m0dxLwTVZmIXEF4QXWAsLMeCNUb3sc1yzEWcRlrOsIWOv8el6uZ24maHqnmyg7hQ2KYpw3teW7JcXzscN/wAY+xTaE05JSWUYVFxOqAbU1Sy+GmbGWWQfwMa8Vc1TN1aoiGywiqG6GmuATNW7KoLSJ6i7EKoJZABckDPli1jdQhCEAhCEAhCEAhCEAhCEAhCEB5dwBckAcpj6DHifIR1wuqsp2qwBGXmMVeiaWXKqKhJSJLXDJbCihVxNrAWsMrmwz8wgLiEIQCEIQCEIQCEIQFNVfLF+7P7aRNiNpijpHZXntgYBlUic8olSQSOA64hcDbEDufozn29dn+9jCvimqbrxVaFxEWToynTJJUpRcHJFGYtY5DisLfREHufozn29dn+9h3P0Zz7euz/exXBO090+Vo2QvxZUtfoRR4p5P6adBeQR7SklqAAiAKpUAKMlaxZRyA4Rl5hFb3P0Zz7euz/ew7n6M59vXZ/vYYJ2d4Z6nQdM6ldWi3w3KqlyFyANwQR9I8+0AxkGh6WwGplEBcGag8Egggk7RZmGfjHlMRO5+jOfb12f72Hc/RnPt67P97DBOzvCetBLExZgFiqMijKyhyrPYcrFFv8AVHnvJin7n6M59vXZ/vYdz9Gc+3rs/wB7DBOzuuYj7nPAf3aj96ZFdvDRnPt67P8Aexd6OkSklqsn4guQcRa9ySTiJJYkkm5MacfHNKtVV0PdN4D+9TfvSotYqt03gP71N+9Ki1jVVTrup0cRcVdKQcwdamz84+99GjvKqbrU/mMO5o/6Om+7SPYWLK8c+f8ADToh99GjvKqbrU/mHfRo7yqm61P5iZeF4jP+DGh99GjvKqbrU/mHfRo7yqm61P5iZeF4Z/wY0Pvo0d5VTdan8w76NHeVU3Wp/MTLwvDP+DGh99GjvKqbrU/mHfRo7yqm61P5iZeF4Z/wY0Pvo0d5VTdan8xno9OUc5tXKnyJj2JwrMUmw2mwMZbxDqD8PT/Wmew0Wp5rzayJotC3itpPlU/7OR/liyitpPlU/wCzkf5Y3UWUIQgEIQgEIQgEIQgKOuko1YmJVb/TPtAPz5fLEneUnm5fRX+Iw1Xyxfuz+3LibHHzfza0fFXpBpUppQ1KtrHKnCgJFkd7gAZ/Et+MQNEVonqszU06JeUrBgA2KbLlzeDlbLWquE5nPZlfYWQEgkAkG4NthIIuOTIkfjGBdHyAyuJUsMoCq2BbqBcAA2uAAxH4nljO61lENJKHcGmVkWY0vgyiDfGJScNwJb4mYZBsuPYY81WnJClLU+R4RJSXcyis0qygNtZpRABta+YjJP0/LSdMlPKUS0d2Z+H/ALctahpttXgJDMBk5NyDCZpWhCOwkqcnZ+AmHEVm3DstwcQSZmMQsfSF7W/CHruxS+TTL2ORlICWVmUooJux4JOV8rHZHyVpmlNzqQQGlgkLKIXWiXgxENwrtNtwb7D9J8tX0OLCKcNbGjWly7rhZQFK3uMTTMgbHO5AveLGhWkmngSkvL5ZajA1zLK+ZhqQCBxBfNAV/dyksL05BLKtisq6mYJRQsAx4J16Zi9s7xb0UmVMlpMMuWMSK1sK5YgDbZ549vo2nJBMqUSCCCUXIjCARlxBF6I5IkooAAAAAFgBsAGwCKzMJYd5yebl9Ff4j5uaAEiwyGtqMv7syJEU+hNGM0osKipS86o4KmXYfDTNmJDG/B9lStP3TeA/vU370qLWNZ0/o2YsoMaqpYCdTcFtRY/DSsjaUD+RjZo6Wah3NfI6b7tI9hYjaWlz98S2TWlRq+CCwQ8Phm6uACFzONWDAALY3iVua+R033aR7CxZR59/bf8ApqdJN0nLlyEKu7AScbELc8GRrA225BadncHg/GJybJKqdKALiUEmWhYgLkWW8ywtbErkqBiNwBkblhtEIm5ZRU0urKybMwbXTy5mKT8GTN1eJVccRSwvllkOKvop+lFRVdCbSpQxbWvhkhmJIY4rmdf4/wAUcHjbbYQuWanSppF3UzDOl4ihYDCVUhKfHlcgcLWZbL4jY8eTS1NXTUlOpdXFM5dVaYvwp1RsuGYq4xZ8OO4vkbAkxtEIdizWhV6RxNiRguNrFVVmCjW6vCGsDiAk3zNsRzX5v1p+kjiwrYhWaxVLawCbaWpxZoSJXCOfCOfi7JCFyyv0KJmBtYZhJmuVLgBsGWHIZD6MvoEZKjw9P9aZ7DRMiHUeHp/rTPYaLcf84RV8W8VtJ8qn/ZyP8sWUVtJ8qn/ZyP8ALHaxWUIh1ekpUpgrki6lgbZZFVtlmWJcWAGcRpG6GmZmUNsIAO0TAVRsUu1yy/CoL2zLAC9xAWsIrW07TZETA1yg4IJzmFAuz7RCeQML7RHuVpmmZNYs1Ct7Ag7SQHAHLdSCLbQRbbAT4RXU+m6ZywVxwGCm9xckSzlfb4ZB9JtGSl0tTzColzFbELrbYwsSLHYbgEjlAvszgJsIQgKPSonJUJNSRNnLqXQ6tpIKksjC+smLkQDsvsjz3RqPIavpUfv4k6Qr56zlkyllG8tnJdmHxWVQAFB8b/qPOvrfFpulM7MYVxx39/V47W9MHdGo8hq+lR+/h3RqPIavpUfv4z6+t8Wm6Uzsw19b4tN0pnZituLab1K+cWcEPo2oYFixuaM3YrqyfD7ShK/QSIhzqDE6uaCssoIwYqHC19YCWJnYifhX+d84+eLzX1vi03SmdmGvrfFpulM7MP8AHs/crBLzxdzam973xUm0Zj/9Gy5JtsvnHuimTZWMrQ1hMyY0xmLUVyxAXPDOAyVVUcdlF7m5Nhr63xabpTOzDX1vi03SmdmFuLZ+5g7o1HkNX0qP38O6NR5DV9Kj9/GfX1vi03SmdmGvrfFpulM7MLcWy9TB3RqPIazpUfv4m6AkukkCYpRi81ipKkrrJjuASpIvZhsJjDr63xabpTOzEvRNW02UHYANimKQCSLy3ZMieI4b/jGnHFH+qtV/7Rt03gP71N+9Ki1iq3TeA/vU370qLWNVVQu5fRoyFHRgfYSuzELT25ugWmnstLSqwkzSGEmWCCFJBBAyIjZIgafF6WoH9Cb7LQESRua0cVU70pM1H+xK5Pqxk72NHeR0fUSuzFjSHgJ9Vf0EZYWFT3saO8jo+oldmHexo7yOj6iV2YtoQsKnvY0d5HR9RK7MO9jR3kdH1ErsxbQhYVPexo7yOj6iV2Yd7GjvI6PqJXZi2hCwqe9jR3kdH1Ersxmo9B0cltZKp6eW9iMSSkVrHaLgXsbRYQgEa7OesFbN3ulOyaqTj1jujBrzbYMKMGFtt7W8/FsUVtJ8qn/ZyP8ALAZplCsxkmTBw1HETYG6seLMXURWzND0UtVkF8GJUVQZgxEStXawb4wtKS4IIIuCLGL6KzS2hZVQRrC4GFkIUgYlf4ylrYgDbMAgHjvAVlNozRuJBLnLiZVCATUuRLZWGHjYAyxlmBnYC5v9FNo44TrlUZMo1qWJkqFE5eUhZSm+zgXttiYm5uSEdMUy8wLdxgVgUOJWGBQAwIGdvmiPM3czJOMBpiq4syqUsRd2XapsFMwkAZZC9xlAYU0dRTHGGeWduHYTQS9tWCeUi9Ol7eIRkLiJtJoCnlukxFIZFVRs+YmqBJte+DLbbzXzjxQ6AlSpizFZ7jFcDAoYsXYlsCgtnMJtsvY2vcm3gEIQgKaq+WL92f25cedJaUEl0Vldg6zDdVdyNXh+aik2OLbxW88eqr5Yv3Z/blxKeSpIYgEgEA8YDWuPxsPyjj5f5tafir0TpaZPCTNWiy2sLmZww2AObLhAIvcbbkZ2iPI3ScGa8yXhVJsyWLFgWMuZMlggzFRDcSybKzbbZ5XtJOjKdGDrKlhgAAQoysuAW8+EBb7bZbI9TdHyWXA0tCoZntbLE+Is30nG9+XEeWKelvaBN3QJZWRXKs5VWOSsRixYdpyKEZgea8YJW6mUQCysoNsOa8MlJUzg3IAFpvziPi+eLNdFUwNxKl3+qMrXGXJtP5x87k03NSxsGQtsCqLW2ZIo/wCIh6PaL3wSjLnPLDEypJm4WspZcJYZHhKDa1yo814jU+6mXwtapUhrZY75KrPdZqo4Kh0yAJIdcN87Wy6NkAMBLQBlKsLCxU5FbbLHkj7O0dIc4mloTlmRtAuADyjMi0PR7V77o5IzwzLYVcGw4SOcKOudsJsSSxWwFzYR8k7pJTMRgmWxCzjAVwFZD6wkNkv+pQcewnYIz02gadC5IxlyDdguWEllC4QLWJJvt2Z5CPc7QtOUdAioHQoxUKCUKqhXMEWKy1X6FHIIej2mUs9ZiLMW+FgGF+MHMH8RnFVoXdBQy5RSZVUqMs6oBVp0sEHXTMiCbgxcKoAAGQGQHmjDuc8B/dqP3pkbcH2VK1Vp3dDQTJQSXVUrsZ9MAqzpZYnXS8gAbmNoiq3TeA/vU370qLWOlmRC02L008f0ZnsmJsRNLi8icP6Uz2TAZaI/Bp9Rf0EZowUHgpf1F/QRngPjbI1jQkmom00ia9XVYnkynawpwMTqGOWqyzMbO+w/RFFuY+R0v3aR7CxjzVTERZeiLvEyUVYK1dPDG1lJpgTfIWBlXOcZt4TvK6r/AM/uo9V1GXeWylQUx5kXILKVBHLYm8UtPoKqsomT5mTLkKiccg0guLgKTdZc3bcgzDmL5Yd6trWjS33lNvbfdVfk/wBPxbf9rzj84GhmjbV1X/n49n+1FWNA1OJBr3wAJiGun4iQ8pns172KSyNo2nlMeO4dYQAZ2Y1fDMyY2aakjgMMNwZbNi2knPaYdp2WjS43hO8rqv8Az+6hvCd5XVf+f3UUU3R1YrILzCpmSjZaieRLRWla3hmxmllWYbPa17LckxeaClTlkgz2ZpjZm/EMlUWvZThVSQMsRY8cJrq2m0aeMM6VOpxvidMV5rIyuJNiBKmuPiy1IN0HHE2k+VT/ALOR/liPX+GpPt3/AGKiJFJ8qn/ZyP8ALHTxTM0+2dUe1lCEI0VIQhAIQhAIQhAQNIaHkzmV31oZVKgy506XwWIJB1brizUbbxH73Kfxqv1ys97FvCItEio73Kfxqv1ys97Dvcp/Gq/XKz3sW8IdY0XVHe5T+NV+uVnvYd7lP41X65We9i3hDrGi6o73Kfxqv1ys97Dvcp/Gq/XKz3sW8IdY0XVHe5T+NV+uVnvYd7lP41X65We9i3hDrGi6o73Kfxqv1ys97FhQ0iSUEuWCFF7XZmN2JYksxLMSSTcnjjPCEREfBVbpvAf3qb96VFrFVum8B/epv3pUWsSERtJi8maP6b+yYkxH0j4KZ9m/6GAaP8FL+zT9BEiI2jDeTKP9NP0ESYD4+w/RFFuY+R0v3aR7CxekRSUOhZ8qWkpKngy0VBeUt7IAovntsIy5aJqtZambLCKPTOi5kyfLmoqcHV8JipAwPjN1ZSRYZgoykmwbIC1l3OqvKB1K9qHc6q8oHUr2oxjhqhfvCjo9F6QABmTSWVJhA1jWad8DhLcsslZvB2APkoyC+u5teMREwYmzVg5ULMKSlLMuE6xbrMsp4rbL3WfpWTVypRmCoUkFBYyR85lU/O5DEvudVeUDqV7UTirR2hi0JInJLInMScRIuxYhbDK5uTniOZO38BPiL3OqvKB1K9qHc6q8oHUr2ojDUnvDHX+GpPt3/YqIkUnyqf8AZyP8sY00XM1kuZNnYhLYsBgVeEUeXmbnKzn/AKj7QTFaqqMJBskgGxBsfhDY+exH5x0cdM002lSqbytYQhF1SEIQCEIQCEIQCEIg6drTIpp89QCZcmZMAOwlFLAHzZQE6EcuakVs5xM5+N5hxEnjPIo9FQAOIR87nyObToiObyadMc0OpQjlvc+RzadEQ7nyObToiHkxozxp1KEct7nyObToiHc+RzadEQ8mNGeNOpQjlvc6RzadEQ7nyObToiHkxozxp1KEct7nSObToiHc6RzadEQ8mNGeNNq/+jaQnU9HrJMjXkT6e6B8JtrUIscLXJYKtsvjE8VjsyE2FwAbZgG9j9PHHLm0bIO2VL6I4s4+9z5HNp0RDyY0Z406lFdujnTEpZ7yk1jrJmFUvbEQpOEG208Uc+7nSObToiPnc6RzcvoiHkxozxpv25SomTKOnmTUEt2ky2KXJw3AIBJAzta/ni1jlg0dI5uX0RH3udI5tOiIeTGjPGnUoRy3ufI5tOiIdz5HNp0RDyY0Z406lCOW9z5HNp0RDufI5tOiIeTGjPGm3f8A0OdVJQTnpJazZi4DgIJxLiXFaxGYGf4GNhkY8K48OKwxYb2xWztfO145h3Pkc2nREO58jm06Ih5MaRnjTqUI5b3Pkc2nREfHQyFM2nJlOgLjCSFYqL4ZijJ0NrEHluLEAhH6mnSc0Om1VLLmqUmojqbXV1DKbZi4OW0R6p6dJYwy1VF8VQAPyEfZEzEqtygH8xePcdLYhCEAhCEAhCEAhCEAin3ZfIKv7rP9houIp92XyCr+6z/YaIn4S08x8j6Y+R5TgIQhAIQhAVtfTz2ZyhsDLlgDlYM5a2YwmxGf0ckRC2kLbCWvfLVWuOIXOaHi2EWi00gxCXGXDlgnkQuoc+bgk5xWLJrPg8TE8HMAEEHWSjwyXOI4Q2YA4+WLwtDxTUlWr3xTLAEgFkIzFMMNjc/Mmn9DnnMqJdRrGKEhdo+IbkCUAvCvYH4TZb6YxaLlTVk2bGXtLvfWA3yxZvMa/HmCIxO9cAjZk4BcWUDE2rxA2B+KBMttzyzif7SSJFYqqgL7Vux1R4JClznmZuIt6OHzx7dK0EkMzDOw+BG3XWzw8VpNvpN752a2twkkG+YACqb2QFb3tkXJBOVrcW0Y2q60gmWtxiYXKgWKmaAF24l4MvP0jmM8L/g+LLrr4jj4htlZKGqMwL2x4WleYm19htMpBVYlLk4cZBU6v4lnKscPz74AbG23KI1TMrbEAEk49gAABLqACM7hQpuSM248wvx99lhk5AIsfikjDMviAPjEfkpgMTUlYCMOLgzJzrdwb61ZtgQTnha1gcvhF8U2yTZda2G+PLGR4IC2GcBjzuWuZezLZ54kaLnT76tyWwywWY2xYm4IU247qzX5CsRVrKuWBiW4CKLMRdnvLUKD4zYmO03K8WyHse2FcWvZwAcheTsIbF5jYAYb8ZF8rxP0cs+7GaWtsVTg2XNi2EfHthvnbkiNJesLhXsFx2LAD4oxWIuMsQC3za1+LZE/RzEy1Juctp2kfNJ85Fj+MRKJSIQhFFSEIQCMFf4KZ9m/6GM8YK/wUz7N/wBDEjpGj/BS/qJ+giREfR/gpf1E/QRIj1XeQhCAQhCAQhCAQhCARC01Q6+nnSAcOtlTJeLkxqVv+F4mwgOYu8xDhmyahHG0CVNZb+i6KVdfOD9NjlHzfHoVHUT+xHT4RzeNTtjhhzDfHoVHUT+xDfHoVHUT+xHT4Q8anZhhzDfHoVHUT+xHzfQ2YJ/UT+P/AIeaOoRrGh6CpXSdbOecGlPKpwsrCRgw4wtjf65OWZfzQ8anZhhq++fQqOon9iG+PQqOon9iOnwh41OzDDmG+PQqOon9iG+PQqOon9iOnwh41OzDDmG+PQqOon9iG+fQqOon9iOnwh41OzDDmG+PQqOon9iG+PQqOon9iOnwh41OzDDmG+fQqOon9iG+fQqOon9iOnwh41OzDDmG+PQqOon9iG+fQqOon9iOnwh41OzDDl7VQGZSePpkT+PIfMj7vj0KjqJ/Yjaf/omjp1RRmVJnagmdT3cJiNtYlrcIWOLCb+iRx3GyIDYXIJsLkCwJ4zbih41OzDDmW+PQqOon9iG+PQqOon9iOnwh41OzDDmG+PQqOon9iBkzp4MmTKnYnBXE0qaiJiyLuzqBYXvYG5tkDHT4RMfpqdkcMPEmWFUKNgAH5ZR7jFU1KS1LzGVVG1ibAXy2xjodISJylpMyXMUGxKMrAHkNjkfNHQ2SYQhAIQhAIQhAIQhAIQhAIh6Zqmk086ati0uVMcA3tdFLC9uLKJkVm6j5HU/d53sNEx9RPxB31X87S+rzPfw31X87S+rzPfxkijqdNsk5kIXAHwXIIyEoTmOsJCAgE8E5kKTfk3tDG8rjfVfztL6vM9/GCWa1ZjzBNpruEB/08z5l7f7/AKRivO6SXhY6ucMNsRITglzgS4x3NzbZy8UeX067ECVLOdgGaxLWMxXKIHxPbVHg5G1znaItSXqXO+q/naX1eZ7+G+q/naX1eZ7+NfTdK5uAiEl6dVsWsVmrLeac1DcAOdoG1QbXiw0PpF5pYOFU4UcAX+K+LY2azF4Is6nO+YXK82pLymTtI1qYWZ6ZhrJSkCRMUkO6obHXGxs3IY2WNW0p8Qfa0/7suNpjPkiIXomZIQhGbQhCEBX6Yr3kqhRFdnmBAGYqMwzXJCsdi8kUk3dY6kqwogQbEGqa4PIfgYs90f8AsfeB7EyNfDNhCqzJirJikra9sUw2FweQRtRTEx7ZV1TE+kvvwPJQ+tN7mHfgeSh9ab3Me94Nz1R0l7MN4Nz1R0l7MX6UaU7VbVum91haVa1F4SScqljsmoeZ80T+/A8lD603uY+T9FB1wtOqCLg2xjapDD5vKBGTeDc/UdJezEdKdHarbFM3ZMASBRGwJsKprm3EPgY2HRulqef4KZLZgoZlVgSt+W35RR7wbnqjpL2YxTqJkDTFnVAcS2F8S7BwrZryxE0Uz8TFcx9bfCMFA5aVLY5kopJ85AJjPGDcispPlU/7OR/lizitpPlU/wCzkf5YCyiPWVsuUAXLcI2AVWYk2LbFBOwE/hEiIWktGrOMssXAluWsrOpN1ZLXUg24f/UBnl1MtlV1YMrBSpGYIbNSCOIjjj0s5C2EMCwAa187EkA/RcH8o1+fuSlsWCsqKVdVCywCBMw5Mb8ILgAUWGFcs4kJuflBp4RggmyihCKFZFfFYoRszLnZmbHiNwtt9JjEu92KlrAE8EEC5IyGZ49ufIYzRU6J0IsmY026FmFiElhFUZZILkqvBBIucyTxxbQCEIQCEIQCKzdR8jqfu872GizjFUyEmI0txdXUqw5VYWIy8xiYm0on3CnjFMp5bAhkQgkEgqDciwBN9pFhn5hEzvcpeSd19R24d7lLyTuvqO3GuSll0lVpommDYxKlA2sOAtgM72Fsib2J449vo2nOK8mScVsV0XhYcxfLOxix73KXkndfUduHe5S8k7r6jtw70nSpBFHKFrS5eWQ4K5DgjLL+mnQXkEfaeklS76tETEbthUDEeU2GZzP5xN73KXkndfUduHe5S8k7r6jtwyUnSVZpT4g+1p/3ZcbTFUu52lBBwzDZlYAzp5F1IYEgvY2IBzi1ildUT8XopmCEIRRchCEBT7o/9j7wPYmRr67E+/TP1mxtukqBZyqCzrhYMGW1wQCOMEbGPFGqVdJNkFFmA4N9ltazpmH1hFwLWOdtkbccxazHkib3T9KTXWUzJfELZgYiASAzBfnFVJa3Ha0Uy6YmJM1YOuUlijstmfDqQUTAoVjeaeFYDg24iReb8lc5L6S/zHk1Ui+LHKuAQDiW9jYkXvsOEfkIvZW6mpNPVDgHUYeCWYG9xbVXl5X4Y1h22+LsGYEHunXlEALBgoDtq1GJppRkIupC4UJByIudmVo2nfsrnJfTX+Yb9lc5L6S/zCxdrrV9Wtg7uCsxwUwoXYAphF9Vgm3BJAXVnC4zJBtsdb4N/qN+hj5v2Vzkvpr/ADGGsrJWrf4SX8RvnLyHzwiETLYdGeBlfZp7IiTEbRngZX2aeyIkxzS6YI1yp0NKqKya0wzwVlSQNVPnSciZp4WpdS//ACvbitcxscVtJ8qn/ZyP8sBYSkCgKL2AAzJJyyzJzJ85iBp7RpqJWrBUZg3IxDLZlsPLwgRls4xk0vTPMlFEIBLKcyRkCCRex2gcYI5RGsJoKuVCC2sKzKYXM6YNaiGk1hbM4VtKmm2ZOJsuEcQS5G5pTNOsmpN+EZ3Qrm+ITLBxi+brVw3BsFFrZW+ztzrBbzJ8tzwcRmoSrFBOAZgHGaq6HIjwV8r3X6u56oGetDZqWUtMAe0sS7Mw4WRAYHMnAM+OML7mqpnZ2mqTiJXhPZSVqULrxqbT0yJbwdr2tYLfQeh2pzMJfHjw8RBJBc4mzsXOMAm1zhGewC2jWZm5+oYODOIuhCkPMzmWmATjnk15inCMhqxY7LWeh6GbKM3G+IM5ZRcki5JOZAsMxlmRbNmysFnCEIBCEIBCEIBCEIBCEIBCEIBCEIBCEIBCEIBHiZLVhZgCOQgEf9whAYd4SObl9Bf4hvCRzcvoL/EfYQuWfN4SObl9Bf4hvCRzcvoL/EfYQuWfN4SObl9Bf4hvCRzcvoL/ABCELlkkCEIQGGqWYVIlMitlYspZfPwQyk5eeI2jaKajPMmuju+EcBCihUxWAUuxvwjc3/AQhAT4QhAIQhAIQhAIQh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https://jembiprojects.jira.com/wiki/download/attachments/9437362/RHEA-%20Component%20Overview%20%20for%20research.png?version=1&amp;modificationDate=1339421147658&amp;api=v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3" y="1309687"/>
            <a:ext cx="2942798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healthit2.com/wp-content/uploads/2012/04/EMPI-Simple-Architectu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725" y="3478589"/>
            <a:ext cx="2354922" cy="16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2x2 Architecture Grid (</a:t>
            </a:r>
            <a:r>
              <a:rPr lang="en-US" dirty="0" err="1" smtClean="0"/>
              <a:t>Lubinski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1/14/2015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University of Washington, Winter 2015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Page </a:t>
            </a:r>
            <a:fld id="{5ACAFA9F-3EE6-4217-8C1F-7763F11D7792}" type="slidenum">
              <a:rPr lang="en-US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>
                <a:defRPr/>
              </a:pPr>
              <a:t>34</a:t>
            </a:fld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Group 29"/>
          <p:cNvGraphicFramePr>
            <a:graphicFrameLocks/>
          </p:cNvGraphicFramePr>
          <p:nvPr/>
        </p:nvGraphicFramePr>
        <p:xfrm>
          <a:off x="2544625" y="1542680"/>
          <a:ext cx="4098599" cy="4220335"/>
        </p:xfrm>
        <a:graphic>
          <a:graphicData uri="http://schemas.openxmlformats.org/drawingml/2006/table">
            <a:tbl>
              <a:tblPr/>
              <a:tblGrid>
                <a:gridCol w="2049300"/>
                <a:gridCol w="2049299"/>
              </a:tblGrid>
              <a:tr h="2053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Global Common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Architecture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Requirements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Standards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Guidelines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etc.</a:t>
                      </a:r>
                    </a:p>
                  </a:txBody>
                  <a:tcPr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Country Specific</a:t>
                      </a:r>
                      <a:b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Architecture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3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Global Common </a:t>
                      </a: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Solutions</a:t>
                      </a:r>
                    </a:p>
                  </a:txBody>
                  <a:tcPr marT="45728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Country Specific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Solutions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Software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Hardware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Services</a:t>
                      </a:r>
                    </a:p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etc.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AutoShape 25"/>
          <p:cNvSpPr>
            <a:spLocks noChangeArrowheads="1"/>
          </p:cNvSpPr>
          <p:nvPr/>
        </p:nvSpPr>
        <p:spPr bwMode="auto">
          <a:xfrm rot="16200000">
            <a:off x="4250973" y="1988630"/>
            <a:ext cx="1463152" cy="189314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6E6553"/>
              </a:solidFill>
              <a:latin typeface="Arial" charset="0"/>
              <a:cs typeface="+mn-cs"/>
            </a:endParaRPr>
          </a:p>
        </p:txBody>
      </p:sp>
      <p:sp>
        <p:nvSpPr>
          <p:cNvPr id="8" name="AutoShape 25"/>
          <p:cNvSpPr>
            <a:spLocks noChangeArrowheads="1"/>
          </p:cNvSpPr>
          <p:nvPr/>
        </p:nvSpPr>
        <p:spPr bwMode="auto">
          <a:xfrm rot="5400000">
            <a:off x="2866193" y="3267614"/>
            <a:ext cx="1826920" cy="1868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6E6553"/>
              </a:solidFill>
              <a:latin typeface="Arial" charset="0"/>
              <a:cs typeface="+mn-cs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457200" y="2057400"/>
            <a:ext cx="2057400" cy="1219200"/>
          </a:xfrm>
          <a:prstGeom prst="homePlate">
            <a:avLst/>
          </a:prstGeom>
          <a:solidFill>
            <a:schemeClr val="bg2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D9E7F0">
                    <a:lumMod val="10000"/>
                  </a:srgbClr>
                </a:solidFill>
              </a:rPr>
              <a:t>Services in global context</a:t>
            </a:r>
            <a:endParaRPr lang="en-US" dirty="0">
              <a:solidFill>
                <a:srgbClr val="D9E7F0">
                  <a:lumMod val="10000"/>
                </a:srgbClr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457200" y="4038600"/>
            <a:ext cx="2057400" cy="1219200"/>
          </a:xfrm>
          <a:prstGeom prst="homePlate">
            <a:avLst/>
          </a:prstGeom>
          <a:solidFill>
            <a:schemeClr val="bg2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D9E7F0">
                    <a:lumMod val="10000"/>
                  </a:srgbClr>
                </a:solidFill>
              </a:rPr>
              <a:t>Products in global context</a:t>
            </a:r>
            <a:endParaRPr lang="en-US" dirty="0">
              <a:solidFill>
                <a:srgbClr val="D9E7F0">
                  <a:lumMod val="10000"/>
                </a:srgbClr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 flipH="1">
            <a:off x="6675580" y="4038600"/>
            <a:ext cx="2057400" cy="1219200"/>
          </a:xfrm>
          <a:prstGeom prst="homePlate">
            <a:avLst/>
          </a:prstGeom>
          <a:solidFill>
            <a:schemeClr val="bg2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D9E7F0">
                    <a:lumMod val="10000"/>
                  </a:srgbClr>
                </a:solidFill>
              </a:rPr>
              <a:t>Products in country context</a:t>
            </a:r>
            <a:endParaRPr lang="en-US" dirty="0">
              <a:solidFill>
                <a:srgbClr val="D9E7F0">
                  <a:lumMod val="10000"/>
                </a:srgbClr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 flipH="1">
            <a:off x="6675580" y="2057400"/>
            <a:ext cx="2057400" cy="1219200"/>
          </a:xfrm>
          <a:prstGeom prst="homePlate">
            <a:avLst/>
          </a:prstGeom>
          <a:solidFill>
            <a:schemeClr val="bg2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D9E7F0">
                    <a:lumMod val="10000"/>
                  </a:srgbClr>
                </a:solidFill>
              </a:rPr>
              <a:t>Services in country context</a:t>
            </a:r>
            <a:endParaRPr lang="en-US" dirty="0">
              <a:solidFill>
                <a:srgbClr val="D9E7F0">
                  <a:lumMod val="1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828800"/>
            <a:ext cx="30168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6E6553"/>
                </a:solidFill>
                <a:latin typeface="Calibri"/>
                <a:cs typeface="+mn-cs"/>
              </a:rPr>
              <a:t>1</a:t>
            </a:r>
            <a:endParaRPr lang="en-US" dirty="0">
              <a:solidFill>
                <a:srgbClr val="6E6553"/>
              </a:solidFill>
              <a:latin typeface="Calibri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34400" y="1905000"/>
            <a:ext cx="30168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6E6553"/>
                </a:solidFill>
                <a:latin typeface="Calibri"/>
                <a:cs typeface="+mn-cs"/>
              </a:rPr>
              <a:t>2</a:t>
            </a:r>
            <a:endParaRPr lang="en-US" dirty="0">
              <a:solidFill>
                <a:srgbClr val="6E6553"/>
              </a:solidFill>
              <a:latin typeface="Calibri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886200"/>
            <a:ext cx="30168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6E6553"/>
                </a:solidFill>
                <a:latin typeface="Calibri"/>
                <a:cs typeface="+mn-cs"/>
              </a:rPr>
              <a:t>3</a:t>
            </a:r>
            <a:endParaRPr lang="en-US" dirty="0">
              <a:solidFill>
                <a:srgbClr val="6E6553"/>
              </a:solidFill>
              <a:latin typeface="Calibri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34400" y="3810000"/>
            <a:ext cx="301686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6E6553"/>
                </a:solidFill>
                <a:latin typeface="Calibri"/>
                <a:cs typeface="+mn-cs"/>
              </a:rPr>
              <a:t>4</a:t>
            </a:r>
            <a:endParaRPr lang="en-US" dirty="0">
              <a:solidFill>
                <a:srgbClr val="6E6553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631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 bwMode="auto">
          <a:xfrm>
            <a:off x="3984625" y="1427163"/>
            <a:ext cx="2871788" cy="5165725"/>
          </a:xfrm>
          <a:prstGeom prst="rect">
            <a:avLst/>
          </a:prstGeom>
          <a:solidFill>
            <a:schemeClr val="tx2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" pitchFamily="18" charset="0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6848475" y="1411288"/>
            <a:ext cx="2065338" cy="5286375"/>
          </a:xfrm>
          <a:prstGeom prst="rect">
            <a:avLst/>
          </a:prstGeom>
          <a:solidFill>
            <a:schemeClr val="tx2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" pitchFamily="18" charset="0"/>
              <a:cs typeface="+mn-cs"/>
            </a:endParaRPr>
          </a:p>
        </p:txBody>
      </p:sp>
      <p:sp>
        <p:nvSpPr>
          <p:cNvPr id="31748" name="Rectangle 189"/>
          <p:cNvSpPr>
            <a:spLocks noChangeArrowheads="1"/>
          </p:cNvSpPr>
          <p:nvPr/>
        </p:nvSpPr>
        <p:spPr bwMode="auto">
          <a:xfrm>
            <a:off x="6797675" y="1411288"/>
            <a:ext cx="52388" cy="52863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Verdana" pitchFamily="34" charset="0"/>
            </a:endParaRPr>
          </a:p>
        </p:txBody>
      </p:sp>
      <p:sp>
        <p:nvSpPr>
          <p:cNvPr id="31749" name="Rectangle 190"/>
          <p:cNvSpPr>
            <a:spLocks noChangeArrowheads="1"/>
          </p:cNvSpPr>
          <p:nvPr/>
        </p:nvSpPr>
        <p:spPr bwMode="auto">
          <a:xfrm>
            <a:off x="3875088" y="1411288"/>
            <a:ext cx="50800" cy="52863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Verdana" pitchFamily="34" charset="0"/>
            </a:endParaRPr>
          </a:p>
        </p:txBody>
      </p:sp>
      <p:sp>
        <p:nvSpPr>
          <p:cNvPr id="31750" name="Rectangle 184"/>
          <p:cNvSpPr>
            <a:spLocks noChangeArrowheads="1"/>
          </p:cNvSpPr>
          <p:nvPr/>
        </p:nvSpPr>
        <p:spPr bwMode="auto">
          <a:xfrm>
            <a:off x="2263775" y="1411288"/>
            <a:ext cx="52388" cy="52863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Verdana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98438" y="1411288"/>
            <a:ext cx="2065337" cy="5286375"/>
          </a:xfrm>
          <a:prstGeom prst="rect">
            <a:avLst/>
          </a:prstGeom>
          <a:solidFill>
            <a:schemeClr val="tx2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" pitchFamily="18" charset="0"/>
              <a:cs typeface="+mn-cs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2314575" y="1411288"/>
            <a:ext cx="1670050" cy="5286375"/>
          </a:xfrm>
          <a:prstGeom prst="rect">
            <a:avLst/>
          </a:prstGeom>
          <a:solidFill>
            <a:schemeClr val="tx2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" pitchFamily="18" charset="0"/>
              <a:cs typeface="+mn-cs"/>
            </a:endParaRPr>
          </a:p>
        </p:txBody>
      </p:sp>
      <p:sp>
        <p:nvSpPr>
          <p:cNvPr id="70" name="AutoShape 30"/>
          <p:cNvSpPr>
            <a:spLocks noChangeArrowheads="1"/>
          </p:cNvSpPr>
          <p:nvPr/>
        </p:nvSpPr>
        <p:spPr bwMode="auto">
          <a:xfrm>
            <a:off x="198438" y="1411288"/>
            <a:ext cx="2065337" cy="400050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  <a:round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</a:rPr>
              <a:t>Data Sources</a:t>
            </a:r>
          </a:p>
        </p:txBody>
      </p:sp>
      <p:sp>
        <p:nvSpPr>
          <p:cNvPr id="73" name="AutoShape 30"/>
          <p:cNvSpPr>
            <a:spLocks noChangeArrowheads="1"/>
          </p:cNvSpPr>
          <p:nvPr/>
        </p:nvSpPr>
        <p:spPr bwMode="auto">
          <a:xfrm>
            <a:off x="2314575" y="1411288"/>
            <a:ext cx="6599238" cy="401637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</a:rPr>
              <a:t>Integrated Health Information System</a:t>
            </a:r>
          </a:p>
        </p:txBody>
      </p:sp>
      <p:sp>
        <p:nvSpPr>
          <p:cNvPr id="77" name="AutoShape 30"/>
          <p:cNvSpPr>
            <a:spLocks noChangeArrowheads="1"/>
          </p:cNvSpPr>
          <p:nvPr/>
        </p:nvSpPr>
        <p:spPr bwMode="auto">
          <a:xfrm>
            <a:off x="198438" y="6269038"/>
            <a:ext cx="8715375" cy="428625"/>
          </a:xfrm>
          <a:prstGeom prst="roundRect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Arial" pitchFamily="34" charset="0"/>
              </a:rPr>
              <a:t>Policies, Resources and Processes</a:t>
            </a:r>
          </a:p>
        </p:txBody>
      </p:sp>
      <p:sp>
        <p:nvSpPr>
          <p:cNvPr id="31756" name="Rectangle 203"/>
          <p:cNvSpPr>
            <a:spLocks noChangeArrowheads="1"/>
          </p:cNvSpPr>
          <p:nvPr/>
        </p:nvSpPr>
        <p:spPr bwMode="auto">
          <a:xfrm>
            <a:off x="198438" y="1411288"/>
            <a:ext cx="8715375" cy="528637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>
              <a:latin typeface="Verdana" pitchFamily="34" charset="0"/>
            </a:endParaRPr>
          </a:p>
        </p:txBody>
      </p:sp>
      <p:grpSp>
        <p:nvGrpSpPr>
          <p:cNvPr id="31757" name="Group 164"/>
          <p:cNvGrpSpPr>
            <a:grpSpLocks/>
          </p:cNvGrpSpPr>
          <p:nvPr/>
        </p:nvGrpSpPr>
        <p:grpSpPr bwMode="auto">
          <a:xfrm>
            <a:off x="300038" y="2216150"/>
            <a:ext cx="1835150" cy="2643188"/>
            <a:chOff x="2794000" y="2362200"/>
            <a:chExt cx="1619250" cy="2044700"/>
          </a:xfrm>
        </p:grpSpPr>
        <p:sp>
          <p:nvSpPr>
            <p:cNvPr id="136" name="AutoShape 54"/>
            <p:cNvSpPr>
              <a:spLocks noChangeArrowheads="1"/>
            </p:cNvSpPr>
            <p:nvPr/>
          </p:nvSpPr>
          <p:spPr bwMode="auto">
            <a:xfrm>
              <a:off x="2794000" y="2362200"/>
              <a:ext cx="1619250" cy="20447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100" dirty="0">
                <a:latin typeface="Arial" pitchFamily="34" charset="0"/>
              </a:endParaRPr>
            </a:p>
          </p:txBody>
        </p:sp>
        <p:sp>
          <p:nvSpPr>
            <p:cNvPr id="137" name="Flowchart: Multidocument 95"/>
            <p:cNvSpPr>
              <a:spLocks noChangeArrowheads="1"/>
            </p:cNvSpPr>
            <p:nvPr/>
          </p:nvSpPr>
          <p:spPr bwMode="auto">
            <a:xfrm>
              <a:off x="2838824" y="2496058"/>
              <a:ext cx="710172" cy="532973"/>
            </a:xfrm>
            <a:prstGeom prst="flowChartMultidocumen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Arial" pitchFamily="34" charset="0"/>
                </a:rPr>
                <a:t>Census</a:t>
              </a:r>
            </a:p>
          </p:txBody>
        </p:sp>
        <p:sp>
          <p:nvSpPr>
            <p:cNvPr id="139" name="Flowchart: Multidocument 95"/>
            <p:cNvSpPr>
              <a:spLocks noChangeArrowheads="1"/>
            </p:cNvSpPr>
            <p:nvPr/>
          </p:nvSpPr>
          <p:spPr bwMode="auto">
            <a:xfrm>
              <a:off x="2838824" y="3073240"/>
              <a:ext cx="710172" cy="572270"/>
            </a:xfrm>
            <a:prstGeom prst="flowChartMultidocumen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Arial" pitchFamily="34" charset="0"/>
                </a:rPr>
                <a:t>Civil</a:t>
              </a:r>
              <a:br>
                <a:rPr lang="en-US" sz="1000" dirty="0">
                  <a:latin typeface="Arial" pitchFamily="34" charset="0"/>
                </a:rPr>
              </a:br>
              <a:r>
                <a:rPr lang="en-US" sz="1000" dirty="0">
                  <a:latin typeface="Arial" pitchFamily="34" charset="0"/>
                </a:rPr>
                <a:t>Registration</a:t>
              </a:r>
            </a:p>
          </p:txBody>
        </p:sp>
        <p:sp>
          <p:nvSpPr>
            <p:cNvPr id="140" name="Flowchart: Multidocument 95"/>
            <p:cNvSpPr>
              <a:spLocks noChangeArrowheads="1"/>
            </p:cNvSpPr>
            <p:nvPr/>
          </p:nvSpPr>
          <p:spPr bwMode="auto">
            <a:xfrm>
              <a:off x="2838824" y="3695860"/>
              <a:ext cx="710172" cy="532973"/>
            </a:xfrm>
            <a:prstGeom prst="flowChartMultidocumen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Arial" pitchFamily="34" charset="0"/>
                </a:rPr>
                <a:t>Population</a:t>
              </a:r>
              <a:br>
                <a:rPr lang="en-US" sz="1000" dirty="0">
                  <a:latin typeface="Arial" pitchFamily="34" charset="0"/>
                </a:rPr>
              </a:br>
              <a:r>
                <a:rPr lang="en-US" sz="1000" dirty="0">
                  <a:latin typeface="Arial" pitchFamily="34" charset="0"/>
                </a:rPr>
                <a:t>Surveys</a:t>
              </a:r>
            </a:p>
          </p:txBody>
        </p:sp>
        <p:sp>
          <p:nvSpPr>
            <p:cNvPr id="141" name="Flowchart: Multidocument 95"/>
            <p:cNvSpPr>
              <a:spLocks noChangeArrowheads="1"/>
            </p:cNvSpPr>
            <p:nvPr/>
          </p:nvSpPr>
          <p:spPr bwMode="auto">
            <a:xfrm>
              <a:off x="3638643" y="2496058"/>
              <a:ext cx="711574" cy="532973"/>
            </a:xfrm>
            <a:prstGeom prst="flowChartMultidocumen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Arial" pitchFamily="34" charset="0"/>
                </a:rPr>
                <a:t>Individual</a:t>
              </a:r>
              <a:br>
                <a:rPr lang="en-US" sz="1000" dirty="0">
                  <a:latin typeface="Arial" pitchFamily="34" charset="0"/>
                </a:rPr>
              </a:br>
              <a:r>
                <a:rPr lang="en-US" sz="1000" dirty="0">
                  <a:latin typeface="Arial" pitchFamily="34" charset="0"/>
                </a:rPr>
                <a:t>Records</a:t>
              </a:r>
            </a:p>
          </p:txBody>
        </p:sp>
        <p:sp>
          <p:nvSpPr>
            <p:cNvPr id="142" name="Flowchart: Multidocument 95"/>
            <p:cNvSpPr>
              <a:spLocks noChangeArrowheads="1"/>
            </p:cNvSpPr>
            <p:nvPr/>
          </p:nvSpPr>
          <p:spPr bwMode="auto">
            <a:xfrm>
              <a:off x="3638643" y="3079380"/>
              <a:ext cx="711574" cy="526833"/>
            </a:xfrm>
            <a:prstGeom prst="flowChartMultidocumen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Arial" pitchFamily="34" charset="0"/>
                </a:rPr>
                <a:t>Service Records</a:t>
              </a:r>
            </a:p>
          </p:txBody>
        </p:sp>
        <p:sp>
          <p:nvSpPr>
            <p:cNvPr id="143" name="Flowchart: Multidocument 95"/>
            <p:cNvSpPr>
              <a:spLocks noChangeArrowheads="1"/>
            </p:cNvSpPr>
            <p:nvPr/>
          </p:nvSpPr>
          <p:spPr bwMode="auto">
            <a:xfrm>
              <a:off x="3638643" y="3651650"/>
              <a:ext cx="711574" cy="577182"/>
            </a:xfrm>
            <a:prstGeom prst="flowChartMultidocument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tIns="0" rIns="0" bIns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Arial" pitchFamily="34" charset="0"/>
                </a:rPr>
                <a:t>Resource</a:t>
              </a:r>
              <a:br>
                <a:rPr lang="en-US" sz="1000" dirty="0">
                  <a:latin typeface="Arial" pitchFamily="34" charset="0"/>
                </a:rPr>
              </a:br>
              <a:r>
                <a:rPr lang="en-US" sz="1000" dirty="0">
                  <a:latin typeface="Arial" pitchFamily="34" charset="0"/>
                </a:rPr>
                <a:t>Records</a:t>
              </a:r>
            </a:p>
          </p:txBody>
        </p:sp>
      </p:grpSp>
      <p:cxnSp>
        <p:nvCxnSpPr>
          <p:cNvPr id="103" name="Straight Arrow Connector 102"/>
          <p:cNvCxnSpPr/>
          <p:nvPr/>
        </p:nvCxnSpPr>
        <p:spPr bwMode="auto">
          <a:xfrm rot="16200000" flipV="1">
            <a:off x="283368" y="5037932"/>
            <a:ext cx="35401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/>
          <p:nvPr/>
        </p:nvCxnSpPr>
        <p:spPr bwMode="auto">
          <a:xfrm rot="16200000" flipV="1">
            <a:off x="658018" y="5037932"/>
            <a:ext cx="35401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/>
          <p:nvPr/>
        </p:nvCxnSpPr>
        <p:spPr bwMode="auto">
          <a:xfrm rot="16200000" flipV="1">
            <a:off x="1032668" y="5037932"/>
            <a:ext cx="35401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/>
          <p:nvPr/>
        </p:nvCxnSpPr>
        <p:spPr bwMode="auto">
          <a:xfrm rot="16200000" flipV="1">
            <a:off x="1407318" y="5037932"/>
            <a:ext cx="35401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 rot="16200000" flipV="1">
            <a:off x="1781968" y="5037932"/>
            <a:ext cx="354013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1763" name="Group 155"/>
          <p:cNvGrpSpPr>
            <a:grpSpLocks/>
          </p:cNvGrpSpPr>
          <p:nvPr/>
        </p:nvGrpSpPr>
        <p:grpSpPr bwMode="auto">
          <a:xfrm>
            <a:off x="6842125" y="2149475"/>
            <a:ext cx="2079625" cy="3686175"/>
            <a:chOff x="6858016" y="1881768"/>
            <a:chExt cx="2079806" cy="3685713"/>
          </a:xfrm>
        </p:grpSpPr>
        <p:sp>
          <p:nvSpPr>
            <p:cNvPr id="78" name="AutoShape 42"/>
            <p:cNvSpPr>
              <a:spLocks noChangeArrowheads="1"/>
            </p:cNvSpPr>
            <p:nvPr/>
          </p:nvSpPr>
          <p:spPr bwMode="auto">
            <a:xfrm>
              <a:off x="7116802" y="1881768"/>
              <a:ext cx="1711474" cy="368571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tIns="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latin typeface="Arial" pitchFamily="34" charset="0"/>
              </a:endParaRPr>
            </a:p>
          </p:txBody>
        </p:sp>
        <p:grpSp>
          <p:nvGrpSpPr>
            <p:cNvPr id="31800" name="Group 154"/>
            <p:cNvGrpSpPr>
              <a:grpSpLocks/>
            </p:cNvGrpSpPr>
            <p:nvPr/>
          </p:nvGrpSpPr>
          <p:grpSpPr bwMode="auto">
            <a:xfrm>
              <a:off x="6858016" y="1916656"/>
              <a:ext cx="2079806" cy="3346899"/>
              <a:chOff x="6858016" y="1916656"/>
              <a:chExt cx="2079806" cy="3346899"/>
            </a:xfrm>
          </p:grpSpPr>
          <p:cxnSp>
            <p:nvCxnSpPr>
              <p:cNvPr id="31801" name="Straight Arrow Connector 1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843851" y="2876490"/>
                <a:ext cx="229844" cy="201513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02" name="Straight Arrow Connector 133"/>
              <p:cNvCxnSpPr>
                <a:cxnSpLocks noChangeShapeType="1"/>
              </p:cNvCxnSpPr>
              <p:nvPr/>
            </p:nvCxnSpPr>
            <p:spPr bwMode="auto">
              <a:xfrm>
                <a:off x="6858017" y="4589404"/>
                <a:ext cx="251891" cy="229844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03" name="Straight Arrow Connector 136"/>
              <p:cNvCxnSpPr>
                <a:cxnSpLocks noChangeShapeType="1"/>
              </p:cNvCxnSpPr>
              <p:nvPr/>
            </p:nvCxnSpPr>
            <p:spPr bwMode="auto">
              <a:xfrm flipV="1">
                <a:off x="6858017" y="3901112"/>
                <a:ext cx="251891" cy="2053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04" name="Straight Arrow Connector 1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843851" y="2361782"/>
                <a:ext cx="229844" cy="201513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05" name="Straight Arrow Connector 131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843851" y="3365303"/>
                <a:ext cx="229844" cy="201513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06" name="Straight Arrow Connector 133"/>
              <p:cNvCxnSpPr>
                <a:cxnSpLocks noChangeShapeType="1"/>
              </p:cNvCxnSpPr>
              <p:nvPr/>
            </p:nvCxnSpPr>
            <p:spPr bwMode="auto">
              <a:xfrm>
                <a:off x="6858017" y="4200744"/>
                <a:ext cx="251891" cy="229844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07" name="Straight Arrow Connector 133"/>
              <p:cNvCxnSpPr>
                <a:cxnSpLocks noChangeShapeType="1"/>
              </p:cNvCxnSpPr>
              <p:nvPr/>
            </p:nvCxnSpPr>
            <p:spPr bwMode="auto">
              <a:xfrm>
                <a:off x="6858017" y="4994942"/>
                <a:ext cx="251891" cy="229844"/>
              </a:xfrm>
              <a:prstGeom prst="straightConnector1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31808" name="Group 153"/>
              <p:cNvGrpSpPr>
                <a:grpSpLocks/>
              </p:cNvGrpSpPr>
              <p:nvPr/>
            </p:nvGrpSpPr>
            <p:grpSpPr bwMode="auto">
              <a:xfrm>
                <a:off x="7176854" y="1916656"/>
                <a:ext cx="1760968" cy="3346899"/>
                <a:chOff x="7130495" y="1916656"/>
                <a:chExt cx="1760968" cy="3346899"/>
              </a:xfrm>
            </p:grpSpPr>
            <p:pic>
              <p:nvPicPr>
                <p:cNvPr id="31809" name="Picture 3" descr="Us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30495" y="4188417"/>
                  <a:ext cx="251891" cy="3509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810" name="Picture 3" descr="Us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30495" y="4912632"/>
                  <a:ext cx="251891" cy="3509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811" name="Picture 3" descr="Us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30495" y="3498885"/>
                  <a:ext cx="251891" cy="3509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812" name="Picture 3" descr="Us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30495" y="2809353"/>
                  <a:ext cx="251891" cy="3509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813" name="Picture 3" descr="Us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30495" y="4533183"/>
                  <a:ext cx="251891" cy="3509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814" name="Picture 3" descr="Us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30495" y="3843651"/>
                  <a:ext cx="251891" cy="3509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815" name="Picture 3" descr="Us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130495" y="3147963"/>
                  <a:ext cx="251891" cy="3509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816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7153886" y="1916656"/>
                  <a:ext cx="1622899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sz="1200"/>
                    <a:t>HIS Actors </a:t>
                  </a:r>
                </a:p>
                <a:p>
                  <a:pPr algn="ctr" eaLnBrk="1" hangingPunct="1"/>
                  <a:r>
                    <a:rPr lang="en-US" altLang="en-US" sz="1200"/>
                    <a:t>Using Evidence for Decision Making</a:t>
                  </a:r>
                  <a:endParaRPr lang="en-US" altLang="en-US" sz="1200">
                    <a:latin typeface="Verdana" pitchFamily="34" charset="0"/>
                  </a:endParaRPr>
                </a:p>
              </p:txBody>
            </p:sp>
            <p:sp>
              <p:nvSpPr>
                <p:cNvPr id="31817" name="TextBox 79"/>
                <p:cNvSpPr txBox="1">
                  <a:spLocks noChangeArrowheads="1"/>
                </p:cNvSpPr>
                <p:nvPr/>
              </p:nvSpPr>
              <p:spPr bwMode="auto">
                <a:xfrm>
                  <a:off x="7326611" y="2875023"/>
                  <a:ext cx="123303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000">
                      <a:latin typeface="Arial Narrow" pitchFamily="34" charset="0"/>
                    </a:rPr>
                    <a:t>Senior Country Official</a:t>
                  </a:r>
                </a:p>
              </p:txBody>
            </p:sp>
            <p:sp>
              <p:nvSpPr>
                <p:cNvPr id="31818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7326611" y="3211580"/>
                  <a:ext cx="1564852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000">
                      <a:latin typeface="Arial Narrow" pitchFamily="34" charset="0"/>
                    </a:rPr>
                    <a:t>National Public Health Official</a:t>
                  </a:r>
                </a:p>
              </p:txBody>
            </p:sp>
            <p:sp>
              <p:nvSpPr>
                <p:cNvPr id="31819" name="TextBox 81"/>
                <p:cNvSpPr txBox="1">
                  <a:spLocks noChangeArrowheads="1"/>
                </p:cNvSpPr>
                <p:nvPr/>
              </p:nvSpPr>
              <p:spPr bwMode="auto">
                <a:xfrm>
                  <a:off x="7326611" y="3564555"/>
                  <a:ext cx="135485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000">
                      <a:latin typeface="Arial Narrow" pitchFamily="34" charset="0"/>
                    </a:rPr>
                    <a:t>International M&amp;E Officer</a:t>
                  </a:r>
                </a:p>
              </p:txBody>
            </p:sp>
            <p:sp>
              <p:nvSpPr>
                <p:cNvPr id="31820" name="TextBox 82"/>
                <p:cNvSpPr txBox="1">
                  <a:spLocks noChangeArrowheads="1"/>
                </p:cNvSpPr>
                <p:nvPr/>
              </p:nvSpPr>
              <p:spPr bwMode="auto">
                <a:xfrm>
                  <a:off x="7332008" y="3909321"/>
                  <a:ext cx="1277914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000">
                      <a:latin typeface="Arial Narrow" pitchFamily="34" charset="0"/>
                    </a:rPr>
                    <a:t>District Health Manager</a:t>
                  </a:r>
                </a:p>
              </p:txBody>
            </p:sp>
            <p:sp>
              <p:nvSpPr>
                <p:cNvPr id="31821" name="TextBox 83"/>
                <p:cNvSpPr txBox="1">
                  <a:spLocks noChangeArrowheads="1"/>
                </p:cNvSpPr>
                <p:nvPr/>
              </p:nvSpPr>
              <p:spPr bwMode="auto">
                <a:xfrm>
                  <a:off x="7332008" y="4245878"/>
                  <a:ext cx="1233030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000">
                      <a:latin typeface="Arial Narrow" pitchFamily="34" charset="0"/>
                    </a:rPr>
                    <a:t>Senior Country Official</a:t>
                  </a:r>
                </a:p>
              </p:txBody>
            </p:sp>
            <p:sp>
              <p:nvSpPr>
                <p:cNvPr id="31822" name="TextBox 84"/>
                <p:cNvSpPr txBox="1">
                  <a:spLocks noChangeArrowheads="1"/>
                </p:cNvSpPr>
                <p:nvPr/>
              </p:nvSpPr>
              <p:spPr bwMode="auto">
                <a:xfrm>
                  <a:off x="7332008" y="4590644"/>
                  <a:ext cx="1181734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000">
                      <a:latin typeface="Arial Narrow" pitchFamily="34" charset="0"/>
                    </a:rPr>
                    <a:t>Facility Health Officer</a:t>
                  </a:r>
                </a:p>
              </p:txBody>
            </p:sp>
            <p:sp>
              <p:nvSpPr>
                <p:cNvPr id="31823" name="TextBox 90"/>
                <p:cNvSpPr txBox="1">
                  <a:spLocks noChangeArrowheads="1"/>
                </p:cNvSpPr>
                <p:nvPr/>
              </p:nvSpPr>
              <p:spPr bwMode="auto">
                <a:xfrm>
                  <a:off x="7873936" y="4958446"/>
                  <a:ext cx="758541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000">
                      <a:latin typeface="Arial Narrow" pitchFamily="34" charset="0"/>
                    </a:rPr>
                    <a:t>Civil Society</a:t>
                  </a:r>
                </a:p>
              </p:txBody>
            </p:sp>
            <p:pic>
              <p:nvPicPr>
                <p:cNvPr id="31824" name="Picture 3" descr="Us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315272" y="4912632"/>
                  <a:ext cx="251891" cy="3509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825" name="Picture 3" descr="Us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09108" y="4912632"/>
                  <a:ext cx="251891" cy="3509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826" name="Picture 3" descr="User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06705" y="4912632"/>
                  <a:ext cx="251891" cy="3509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31764" name="Group 149"/>
          <p:cNvGrpSpPr>
            <a:grpSpLocks/>
          </p:cNvGrpSpPr>
          <p:nvPr/>
        </p:nvGrpSpPr>
        <p:grpSpPr bwMode="auto">
          <a:xfrm>
            <a:off x="3336925" y="2959100"/>
            <a:ext cx="1712913" cy="2225675"/>
            <a:chOff x="3352118" y="2690327"/>
            <a:chExt cx="1712869" cy="2226614"/>
          </a:xfrm>
        </p:grpSpPr>
        <p:cxnSp>
          <p:nvCxnSpPr>
            <p:cNvPr id="108" name="Straight Arrow Connector 107"/>
            <p:cNvCxnSpPr/>
            <p:nvPr/>
          </p:nvCxnSpPr>
          <p:spPr bwMode="auto">
            <a:xfrm flipV="1">
              <a:off x="3352118" y="3506646"/>
              <a:ext cx="647683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1" name="Straight Arrow Connector 110"/>
            <p:cNvCxnSpPr/>
            <p:nvPr/>
          </p:nvCxnSpPr>
          <p:spPr bwMode="auto">
            <a:xfrm flipV="1">
              <a:off x="3352118" y="3884631"/>
              <a:ext cx="647683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2" name="Straight Arrow Connector 111"/>
            <p:cNvCxnSpPr/>
            <p:nvPr/>
          </p:nvCxnSpPr>
          <p:spPr bwMode="auto">
            <a:xfrm flipV="1">
              <a:off x="3352118" y="4261027"/>
              <a:ext cx="647683" cy="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6" name="AutoShape 10"/>
            <p:cNvSpPr>
              <a:spLocks noChangeArrowheads="1"/>
            </p:cNvSpPr>
            <p:nvPr/>
          </p:nvSpPr>
          <p:spPr bwMode="auto">
            <a:xfrm>
              <a:off x="4012501" y="2690327"/>
              <a:ext cx="1052486" cy="2226614"/>
            </a:xfrm>
            <a:prstGeom prst="flowChartMagneticDisk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bIns="0"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latin typeface="Arial" pitchFamily="34" charset="0"/>
                </a:rPr>
                <a:t>Integrated</a:t>
              </a:r>
              <a:br>
                <a:rPr lang="en-US" sz="1400" dirty="0">
                  <a:latin typeface="Arial" pitchFamily="34" charset="0"/>
                </a:rPr>
              </a:br>
              <a:r>
                <a:rPr lang="en-US" sz="1400" dirty="0">
                  <a:latin typeface="Arial" pitchFamily="34" charset="0"/>
                </a:rPr>
                <a:t>Data</a:t>
              </a:r>
              <a:br>
                <a:rPr lang="en-US" sz="1400" dirty="0">
                  <a:latin typeface="Arial" pitchFamily="34" charset="0"/>
                </a:rPr>
              </a:br>
              <a:r>
                <a:rPr lang="en-US" sz="1400" dirty="0">
                  <a:latin typeface="Arial" pitchFamily="34" charset="0"/>
                </a:rPr>
                <a:t>Repository</a:t>
              </a:r>
              <a:endParaRPr lang="en-US" sz="600" dirty="0">
                <a:latin typeface="Arial" pitchFamily="34" charset="0"/>
              </a:endParaRPr>
            </a:p>
          </p:txBody>
        </p:sp>
      </p:grpSp>
      <p:grpSp>
        <p:nvGrpSpPr>
          <p:cNvPr id="31765" name="Group 157"/>
          <p:cNvGrpSpPr>
            <a:grpSpLocks/>
          </p:cNvGrpSpPr>
          <p:nvPr/>
        </p:nvGrpSpPr>
        <p:grpSpPr bwMode="auto">
          <a:xfrm>
            <a:off x="1558925" y="2436813"/>
            <a:ext cx="1766888" cy="3336925"/>
            <a:chOff x="1574495" y="2169073"/>
            <a:chExt cx="1766837" cy="3336863"/>
          </a:xfrm>
        </p:grpSpPr>
        <p:grpSp>
          <p:nvGrpSpPr>
            <p:cNvPr id="31781" name="Group 156"/>
            <p:cNvGrpSpPr>
              <a:grpSpLocks/>
            </p:cNvGrpSpPr>
            <p:nvPr/>
          </p:nvGrpSpPr>
          <p:grpSpPr bwMode="auto">
            <a:xfrm>
              <a:off x="2123240" y="2446119"/>
              <a:ext cx="743075" cy="2573452"/>
              <a:chOff x="2123240" y="2446119"/>
              <a:chExt cx="743075" cy="2573452"/>
            </a:xfrm>
          </p:grpSpPr>
          <p:cxnSp>
            <p:nvCxnSpPr>
              <p:cNvPr id="31793" name="Straight Connector 161"/>
              <p:cNvCxnSpPr>
                <a:cxnSpLocks noChangeShapeType="1"/>
              </p:cNvCxnSpPr>
              <p:nvPr/>
            </p:nvCxnSpPr>
            <p:spPr bwMode="auto">
              <a:xfrm>
                <a:off x="2123240" y="2446119"/>
                <a:ext cx="743075" cy="2053"/>
              </a:xfrm>
              <a:prstGeom prst="line">
                <a:avLst/>
              </a:prstGeom>
              <a:noFill/>
              <a:ln w="50800" cap="rnd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94" name="Straight Connector 170"/>
              <p:cNvCxnSpPr>
                <a:cxnSpLocks noChangeShapeType="1"/>
              </p:cNvCxnSpPr>
              <p:nvPr/>
            </p:nvCxnSpPr>
            <p:spPr bwMode="auto">
              <a:xfrm rot="5400000">
                <a:off x="2491060" y="4887204"/>
                <a:ext cx="264734" cy="0"/>
              </a:xfrm>
              <a:prstGeom prst="line">
                <a:avLst/>
              </a:prstGeom>
              <a:noFill/>
              <a:ln w="50800" cap="rnd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31782" name="Group 148"/>
            <p:cNvGrpSpPr>
              <a:grpSpLocks/>
            </p:cNvGrpSpPr>
            <p:nvPr/>
          </p:nvGrpSpPr>
          <p:grpSpPr bwMode="auto">
            <a:xfrm>
              <a:off x="1574495" y="2169073"/>
              <a:ext cx="1766837" cy="3336863"/>
              <a:chOff x="1574495" y="2169073"/>
              <a:chExt cx="1766837" cy="3336863"/>
            </a:xfrm>
          </p:grpSpPr>
          <p:cxnSp>
            <p:nvCxnSpPr>
              <p:cNvPr id="31783" name="Straight Connector 162"/>
              <p:cNvCxnSpPr>
                <a:cxnSpLocks noChangeShapeType="1"/>
              </p:cNvCxnSpPr>
              <p:nvPr/>
            </p:nvCxnSpPr>
            <p:spPr bwMode="auto">
              <a:xfrm>
                <a:off x="1574495" y="5298646"/>
                <a:ext cx="1309834" cy="2052"/>
              </a:xfrm>
              <a:prstGeom prst="line">
                <a:avLst/>
              </a:prstGeom>
              <a:noFill/>
              <a:ln w="50800" cap="rnd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84" name="Straight Connector 170"/>
              <p:cNvCxnSpPr>
                <a:cxnSpLocks noChangeShapeType="1"/>
              </p:cNvCxnSpPr>
              <p:nvPr/>
            </p:nvCxnSpPr>
            <p:spPr bwMode="auto">
              <a:xfrm rot="16200000" flipH="1">
                <a:off x="1456662" y="3862977"/>
                <a:ext cx="2853796" cy="20080"/>
              </a:xfrm>
              <a:prstGeom prst="line">
                <a:avLst/>
              </a:prstGeom>
              <a:noFill/>
              <a:ln w="50800" cap="rnd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85" name="Straight Connector 161"/>
              <p:cNvCxnSpPr>
                <a:cxnSpLocks noChangeShapeType="1"/>
              </p:cNvCxnSpPr>
              <p:nvPr/>
            </p:nvCxnSpPr>
            <p:spPr bwMode="auto">
              <a:xfrm>
                <a:off x="2144831" y="2169073"/>
                <a:ext cx="971587" cy="2053"/>
              </a:xfrm>
              <a:prstGeom prst="line">
                <a:avLst/>
              </a:prstGeom>
              <a:noFill/>
              <a:ln w="50800" cap="rnd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86" name="Straight Connector 161"/>
              <p:cNvCxnSpPr>
                <a:cxnSpLocks noChangeShapeType="1"/>
              </p:cNvCxnSpPr>
              <p:nvPr/>
            </p:nvCxnSpPr>
            <p:spPr bwMode="auto">
              <a:xfrm>
                <a:off x="2166421" y="2723165"/>
                <a:ext cx="464203" cy="2053"/>
              </a:xfrm>
              <a:prstGeom prst="line">
                <a:avLst/>
              </a:prstGeom>
              <a:noFill/>
              <a:ln w="50800" cap="rnd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87" name="Straight Connector 170"/>
              <p:cNvCxnSpPr>
                <a:cxnSpLocks noChangeShapeType="1"/>
              </p:cNvCxnSpPr>
              <p:nvPr/>
            </p:nvCxnSpPr>
            <p:spPr bwMode="auto">
              <a:xfrm rot="16200000" flipH="1">
                <a:off x="2545475" y="2815513"/>
                <a:ext cx="184696" cy="3"/>
              </a:xfrm>
              <a:prstGeom prst="line">
                <a:avLst/>
              </a:prstGeom>
              <a:noFill/>
              <a:ln w="50800" cap="rnd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88" name="Straight Connector 170"/>
              <p:cNvCxnSpPr>
                <a:cxnSpLocks noChangeShapeType="1"/>
              </p:cNvCxnSpPr>
              <p:nvPr/>
            </p:nvCxnSpPr>
            <p:spPr bwMode="auto">
              <a:xfrm rot="5400000">
                <a:off x="2747023" y="2538595"/>
                <a:ext cx="738789" cy="1800"/>
              </a:xfrm>
              <a:prstGeom prst="line">
                <a:avLst/>
              </a:prstGeom>
              <a:noFill/>
              <a:ln w="50800" cap="rnd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89" name="Straight Connector 161"/>
              <p:cNvCxnSpPr>
                <a:cxnSpLocks noChangeShapeType="1"/>
              </p:cNvCxnSpPr>
              <p:nvPr/>
            </p:nvCxnSpPr>
            <p:spPr bwMode="auto">
              <a:xfrm>
                <a:off x="2137634" y="5031882"/>
                <a:ext cx="464203" cy="2053"/>
              </a:xfrm>
              <a:prstGeom prst="line">
                <a:avLst/>
              </a:prstGeom>
              <a:noFill/>
              <a:ln w="50800" cap="rnd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90" name="Straight Connector 161"/>
              <p:cNvCxnSpPr>
                <a:cxnSpLocks noChangeShapeType="1"/>
              </p:cNvCxnSpPr>
              <p:nvPr/>
            </p:nvCxnSpPr>
            <p:spPr bwMode="auto">
              <a:xfrm flipV="1">
                <a:off x="2152028" y="5493626"/>
                <a:ext cx="957193" cy="12310"/>
              </a:xfrm>
              <a:prstGeom prst="line">
                <a:avLst/>
              </a:prstGeom>
              <a:noFill/>
              <a:ln w="50800" cap="rnd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791" name="Straight Connector 170"/>
              <p:cNvCxnSpPr>
                <a:cxnSpLocks noChangeShapeType="1"/>
              </p:cNvCxnSpPr>
              <p:nvPr/>
            </p:nvCxnSpPr>
            <p:spPr bwMode="auto">
              <a:xfrm rot="16200000" flipH="1">
                <a:off x="2739829" y="5124227"/>
                <a:ext cx="738787" cy="3"/>
              </a:xfrm>
              <a:prstGeom prst="line">
                <a:avLst/>
              </a:prstGeom>
              <a:noFill/>
              <a:ln w="50800" cap="rnd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5" name="AutoShape 54"/>
              <p:cNvSpPr>
                <a:spLocks noChangeArrowheads="1"/>
              </p:cNvSpPr>
              <p:nvPr/>
            </p:nvSpPr>
            <p:spPr bwMode="auto">
              <a:xfrm>
                <a:off x="2436483" y="2924709"/>
                <a:ext cx="904849" cy="1838291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</a:rPr>
                  <a:t>Extract</a:t>
                </a:r>
                <a:br>
                  <a:rPr lang="en-US" sz="1400" dirty="0">
                    <a:solidFill>
                      <a:schemeClr val="tx1"/>
                    </a:solidFill>
                    <a:latin typeface="Arial" pitchFamily="34" charset="0"/>
                  </a:rPr>
                </a:b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</a:rPr>
                  <a:t>and</a:t>
                </a:r>
                <a:br>
                  <a:rPr lang="en-US" sz="1400" dirty="0">
                    <a:solidFill>
                      <a:schemeClr val="tx1"/>
                    </a:solidFill>
                    <a:latin typeface="Arial" pitchFamily="34" charset="0"/>
                  </a:rPr>
                </a:b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</a:rPr>
                  <a:t>Integrate</a:t>
                </a:r>
                <a:br>
                  <a:rPr lang="en-US" sz="1400" dirty="0">
                    <a:solidFill>
                      <a:schemeClr val="tx1"/>
                    </a:solidFill>
                    <a:latin typeface="Arial" pitchFamily="34" charset="0"/>
                  </a:rPr>
                </a:br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</a:rPr>
                  <a:t>Data</a:t>
                </a:r>
              </a:p>
            </p:txBody>
          </p:sp>
        </p:grpSp>
      </p:grpSp>
      <p:grpSp>
        <p:nvGrpSpPr>
          <p:cNvPr id="31766" name="Group 152"/>
          <p:cNvGrpSpPr>
            <a:grpSpLocks/>
          </p:cNvGrpSpPr>
          <p:nvPr/>
        </p:nvGrpSpPr>
        <p:grpSpPr bwMode="auto">
          <a:xfrm>
            <a:off x="5037138" y="2157413"/>
            <a:ext cx="1693862" cy="3678237"/>
            <a:chOff x="5052395" y="1889977"/>
            <a:chExt cx="1693768" cy="3677504"/>
          </a:xfrm>
        </p:grpSpPr>
        <p:grpSp>
          <p:nvGrpSpPr>
            <p:cNvPr id="31769" name="Group 150"/>
            <p:cNvGrpSpPr>
              <a:grpSpLocks/>
            </p:cNvGrpSpPr>
            <p:nvPr/>
          </p:nvGrpSpPr>
          <p:grpSpPr bwMode="auto">
            <a:xfrm>
              <a:off x="5052395" y="1889977"/>
              <a:ext cx="1660680" cy="3677504"/>
              <a:chOff x="5052395" y="1889977"/>
              <a:chExt cx="1660680" cy="3677504"/>
            </a:xfrm>
          </p:grpSpPr>
          <p:sp>
            <p:nvSpPr>
              <p:cNvPr id="64" name="AutoShape 42"/>
              <p:cNvSpPr>
                <a:spLocks noChangeArrowheads="1"/>
              </p:cNvSpPr>
              <p:nvPr/>
            </p:nvSpPr>
            <p:spPr bwMode="auto">
              <a:xfrm>
                <a:off x="5590527" y="1889977"/>
                <a:ext cx="1122301" cy="3677504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tIns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latin typeface="Arial" pitchFamily="34" charset="0"/>
                </a:endParaRPr>
              </a:p>
            </p:txBody>
          </p:sp>
          <p:cxnSp>
            <p:nvCxnSpPr>
              <p:cNvPr id="113" name="Straight Arrow Connector 112"/>
              <p:cNvCxnSpPr/>
              <p:nvPr/>
            </p:nvCxnSpPr>
            <p:spPr bwMode="auto">
              <a:xfrm flipV="1">
                <a:off x="5052395" y="2723248"/>
                <a:ext cx="485748" cy="342832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4" name="Straight Arrow Connector 113"/>
              <p:cNvCxnSpPr/>
              <p:nvPr/>
            </p:nvCxnSpPr>
            <p:spPr bwMode="auto">
              <a:xfrm flipV="1">
                <a:off x="5052395" y="3185119"/>
                <a:ext cx="485748" cy="257124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5" name="Straight Arrow Connector 114"/>
              <p:cNvCxnSpPr/>
              <p:nvPr/>
            </p:nvCxnSpPr>
            <p:spPr bwMode="auto">
              <a:xfrm flipV="1">
                <a:off x="5052395" y="3819992"/>
                <a:ext cx="506384" cy="0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6" name="Straight Arrow Connector 115"/>
              <p:cNvCxnSpPr/>
              <p:nvPr/>
            </p:nvCxnSpPr>
            <p:spPr bwMode="auto">
              <a:xfrm>
                <a:off x="5052395" y="4197742"/>
                <a:ext cx="485748" cy="187288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7" name="Straight Arrow Connector 116"/>
              <p:cNvCxnSpPr/>
              <p:nvPr/>
            </p:nvCxnSpPr>
            <p:spPr bwMode="auto">
              <a:xfrm>
                <a:off x="5052395" y="4575492"/>
                <a:ext cx="485748" cy="363465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31770" name="Group 151"/>
            <p:cNvGrpSpPr>
              <a:grpSpLocks/>
            </p:cNvGrpSpPr>
            <p:nvPr/>
          </p:nvGrpSpPr>
          <p:grpSpPr bwMode="auto">
            <a:xfrm>
              <a:off x="5518391" y="1916656"/>
              <a:ext cx="1227772" cy="3560530"/>
              <a:chOff x="5518391" y="1916656"/>
              <a:chExt cx="1227772" cy="3560530"/>
            </a:xfrm>
          </p:grpSpPr>
          <p:pic>
            <p:nvPicPr>
              <p:cNvPr id="31771" name="Picture 48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495" y="4668042"/>
                <a:ext cx="827641" cy="809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72" name="Picture 4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495" y="2958780"/>
                <a:ext cx="849233" cy="78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73" name="Picture 4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1535" r="50943" b="6030"/>
              <a:stretch>
                <a:fillRect/>
              </a:stretch>
            </p:blipFill>
            <p:spPr bwMode="auto">
              <a:xfrm>
                <a:off x="5741495" y="3786190"/>
                <a:ext cx="819761" cy="796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774" name="TextBox 115"/>
              <p:cNvSpPr txBox="1">
                <a:spLocks noChangeArrowheads="1"/>
              </p:cNvSpPr>
              <p:nvPr/>
            </p:nvSpPr>
            <p:spPr bwMode="auto">
              <a:xfrm>
                <a:off x="5518391" y="1916656"/>
                <a:ext cx="1227772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/>
                  <a:t>Dashboard,</a:t>
                </a:r>
                <a:br>
                  <a:rPr lang="en-US" altLang="en-US" sz="1200"/>
                </a:br>
                <a:r>
                  <a:rPr lang="en-US" altLang="en-US" sz="1200"/>
                  <a:t>Reports, </a:t>
                </a:r>
                <a:br>
                  <a:rPr lang="en-US" altLang="en-US" sz="1200"/>
                </a:br>
                <a:r>
                  <a:rPr lang="en-US" altLang="en-US" sz="1200"/>
                  <a:t>Queries,</a:t>
                </a:r>
                <a:br>
                  <a:rPr lang="en-US" altLang="en-US" sz="1200"/>
                </a:br>
                <a:r>
                  <a:rPr lang="en-US" altLang="en-US" sz="1200"/>
                  <a:t>Events &amp; Alerts</a:t>
                </a:r>
              </a:p>
              <a:p>
                <a:pPr algn="ctr" eaLnBrk="1" hangingPunct="1"/>
                <a:endParaRPr lang="en-US" altLang="en-US" sz="1200">
                  <a:latin typeface="Verdana" pitchFamily="34" charset="0"/>
                </a:endParaRPr>
              </a:p>
            </p:txBody>
          </p:sp>
        </p:grpSp>
      </p:grpSp>
      <p:sp>
        <p:nvSpPr>
          <p:cNvPr id="93" name="AutoShape 54"/>
          <p:cNvSpPr>
            <a:spLocks noChangeArrowheads="1"/>
          </p:cNvSpPr>
          <p:nvPr/>
        </p:nvSpPr>
        <p:spPr bwMode="auto">
          <a:xfrm>
            <a:off x="349250" y="5203825"/>
            <a:ext cx="1763713" cy="6889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latin typeface="Arial" pitchFamily="34" charset="0"/>
              </a:rPr>
              <a:t>Routine and Non-Routine</a:t>
            </a:r>
            <a:br>
              <a:rPr lang="en-GB" sz="1050" dirty="0">
                <a:latin typeface="Arial" pitchFamily="34" charset="0"/>
              </a:rPr>
            </a:br>
            <a:r>
              <a:rPr lang="en-GB" sz="1050" dirty="0">
                <a:latin typeface="Arial" pitchFamily="34" charset="0"/>
              </a:rPr>
              <a:t>Data Collection Activities</a:t>
            </a:r>
            <a:endParaRPr lang="en-US" sz="1050" dirty="0">
              <a:latin typeface="Arial" pitchFamily="34" charset="0"/>
            </a:endParaRPr>
          </a:p>
        </p:txBody>
      </p:sp>
      <p:sp>
        <p:nvSpPr>
          <p:cNvPr id="89" name="Title 8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Conceptual HIS Framework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05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system integration</a:t>
            </a:r>
          </a:p>
          <a:p>
            <a:pPr lvl="1"/>
            <a:r>
              <a:rPr lang="en-US" dirty="0" smtClean="0"/>
              <a:t>Parallel systems</a:t>
            </a:r>
          </a:p>
          <a:p>
            <a:pPr lvl="1"/>
            <a:r>
              <a:rPr lang="en-US" dirty="0" smtClean="0"/>
              <a:t>Uniform system</a:t>
            </a:r>
          </a:p>
          <a:p>
            <a:pPr lvl="1"/>
            <a:endParaRPr lang="en-US" dirty="0"/>
          </a:p>
          <a:p>
            <a:r>
              <a:rPr lang="en-US" dirty="0" smtClean="0"/>
              <a:t>Enterprise architecture</a:t>
            </a:r>
          </a:p>
          <a:p>
            <a:pPr lvl="1"/>
            <a:r>
              <a:rPr lang="en-US" dirty="0" smtClean="0"/>
              <a:t>But countries are not companies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1/14/2015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9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Integrated health data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issues</a:t>
            </a:r>
          </a:p>
          <a:p>
            <a:endParaRPr lang="en-US" dirty="0"/>
          </a:p>
          <a:p>
            <a:r>
              <a:rPr lang="en-US" dirty="0" smtClean="0"/>
              <a:t>Stake holder conflicts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reporting architectures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 based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PC based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" name="AutoShape 2" descr="data:image/jpeg;base64,/9j/4AAQSkZJRgABAQAAAQABAAD/2wCEAAkGBxIQEhQUEBQQERIVEBYUFBIQFRAREhAUFREWFhQVFBUYHDQgGBolHBQUITEhJSkrLi4uFx8zODMsNygtLisBCgoKDg0OFxAQGywkHxwtNywsLCwrNywsNTAsNC0rLCwsLCwsLCwsKy0tLCsuLC0sLCwsLCw4LCwsLDcrLDguNf/AABEIAPkAywMBIgACEQEDEQH/xAAbAAACAwEBAQAAAAAAAAAAAAAABAMFBgIBB//EAFQQAAEDAQQGBAcKCgcHBQAAAAEAAgMEBREhMQYSQVFhcTKBkaEHExQicrHBMzQ1QnOCsrO00SMkQ1JidJKk4fAVRFNUo8LxJUVjZXWi0hZVZIOT/8QAGQEBAQEBAQEAAAAAAAAAAAAAAAECBAMF/8QAJxEBAAECBQMFAQEBAAAAAAAAAAECEQMEEjFREyFxMjNBYdEUsYH/2gAMAwEAAhEDEQA/APuKEIQCEIQCEIQCFWW3pBS0TdarnigF14D3AOdd+azpOPAArHz+EiWpwsqimqBsqar8VpriMHN1vOkHC4FB9DWe0g02s+hOrUVEYky8THfLMSch4tl5F/G5Yuosq0K3G0K6RrDiaazgaeLi10nTkbwKfsbR2kox+LQxxm7pga0h5vd5x7UHM+nFo1WFn0Pk7DlUWm4x7cbqdnncjfd7UJtG56vG066pqgb74IT5LTXHYWR4uu3k3rSoQZlmg9PGLqeWupd3k9VO27kCSpWWTaMQHk1rVYu2VccNXeNxc4A9a0KEFOy2LdiP+7KtgG0T08ruy9gTEXhCq47/ACuyqpoHxqOSGrvG/VFxCsEII6bwp2YSGzSS0jz8SrhmiI5uuLR2rT2bbVNUi+nngnH/AApI5LueqcFmpY2vFzgHDc4Bw7CqGv0Js+bF1NE033h0N8Dgd98ZCD6khfKY9H6unvNDaVdDujqC2siA3BsgwCZdppadA0vtCngq6duL56JxjljYPjOhkNzjyICD6ahcQSh7Wuab2uaHNO8EXgrtAIQhAIQhAIQs9pHprQ0B1aidvjTddBHfLO4nICNuIv2E3BBoVDVVUcTC+V7I2NF7nyOaxjRvLjgAvndRpbatbhR0zLPhOU9f585BGbaduDXcHEhIt0OZK4SWhNPaMoN48ocRCw3Y+LgadVo4YhBfV/hPpdYx0Ec9pSjC6maRC03Ya87hqgcReqmontmu92nis2E/kqMeNqCCMnTuwa7ixXUELY2hsbWsYBcGsAa0DgBgFIgobL0Po4HeM8WZ5ibzPVEzzOdd0tZ2APEAK+QhAIQhAIQhAIQhAIQgIBegJqGhJxd5o700wNZ0B845oFI6M/G83hm49WxU+ncLRZ1ZcP6rLnicI3H2LRKm0ybfQ1Q30s31L0F7oTKX2dQuOJdQ05PMwMJV0s/4PjfZlB+owfUtWgQCEIQCEIQfM9Ka6qrq+eijqZKSmp4oTKaYBs87pmlwb404sAAGWeN9+yexdGqajH4vC1rj0pTe+V1+etIceq+5JWeL7Xth2zXo29bKW4+sLQg3ZYckHiFKJztud6QB7810HsObSOLT7CggQmBCw9F45OF3eh1G8ZXHkUC6F05hGYI5hcoBCEIBCEIBCngpXO4DeU7HCxmXnHegUgo3Oz80cU5GxjOiLzvK9c8n7ti5QeucTmvEIQCqtKRfSVA308o/wnK1VdpCL6ab5J/1bkDng5dfZdD+pxDsjAWjWZ8GZ/2VQ/qrPUtMgEIQgEIQg+X2PjaFrH/5kY/Zp2haOaLVYHC8k3YYDMLNaOm+rtU/8zcOyJgWqn9zb1epAj44bQW8xh2jBdtcDkQeWK9XDomnMC/fke1B2umvIyJHJQ+LIyc4cD5w78e9F7hsa7kdU9h+9A4yscM7jzXflDHdJl3EJDxw2hzeYw7Rgu2uByIPLFA8II3dF13D+BXL6FwyIPclFIyZzcifZ2IJGUbycruJTcdOxn6R/nsU8Lr47zmQoUHTnkrlCEAhCEAhCEAq+3/e8vyb/q3KwVfb3veX5N/1bkE3gv8Agmh/Vm+1ahZbwXfBNF+rN9q1KAQhCAQhCD5Rog7WntQ/85qW/s6oWvqOg3q+isfoV7pan/XKz6TVsKjoN6vooFULwtH+mC5LTsP7QvHdig7Qoi9wzbf6BB7jcvBVMyJ1TueC31oJlw6JpzAv37e1dgoQRAXOABNxaTcTfkW7TjtUqjd02+i71tUiC4pvchy9qjUlL7iP52qNAIQhAIQhAIQhAKvt73CT5N/1blYKvt33CT5N/wBW5BL4Lfgmi/Vm+srUrK+C34Jov1dvrK1SAQhCAQhCD5ToSPf532xWH/EC11T0G9XqWS0I6NZ/1Wr+tWtqeg3q9SBVC8I3HtxXJcRsv9Ei/sP3oO14RfniOKj8obtOr6QLe84FSgoF3UTM23sO9hLe7JcGKVvReHcHj2hNoQKwyPLxrt1bmnEG8HFqaUbumPRd62qRBb0vuI6/pLhdUx/A9v0ks+rYNt/LFWKZnZJmI3ToSLq/c3tKjdWv4DkPvXpGDVLE4tKyQqk1L/zj3BcmZ35zu0rX888s9aFwhUjpzvPaVE6pdvPaVr+eeU68cNAq+3vcJPk3/VuVWax4+M7tKhnrHOaWucS0ggg7QRce4p/NVydeOF/4Lvgmi/Vm+srUr51Y9svo4mQwhgijbqsY4OdqtGQvvvPWVaw6ake6RA8WOu7iPaszl61jHobBCoqXS2lfgXOjP/EFw/aF4HWrmGZrxrMc17TkWkOB6wvKqiqneHpFUTtKRCELLT5VoN7nUnfaVWf8YrW1XQb1epZHQP3vKd9fVH94ctdVdFv87ECqF4b+B54d65Ml2Yd1DW9WKDtQupWbBqnewlp7l2yVpyIPC/HsXaBYxSDovDuEg9oXJqXt6cZPGM63dmm0IFYapr3jVvvDXXgggjFqnc/cuJTc4H9Ej/uavF74OHFXeXji1zHaHTnk4EkgZDYOpcoXhK6oizneoJUbpFC+VWyJ3SKF0qgdKoXyrUQl075VC+VQPlULpVqIZunfKoXyqB8qhfKtRCXTvlUL5Uu+VQvlWohm5h8qKa0JIXa0T3MdvaSL+Y29aSdIoyVdKXfQdH9PQSGVdwvwEzRcP/sbs5jDgM1u2m/EYjeNq+BrRWZpjUU8TIm6pawXAuxN15IHIX3cguTGyt+9DpwsxbtUl0B97P8A12q+0PWuq+i3+diyHg+N9ITvq6k/vD1r6vot/nYvnu0qheG/ge5cmUDMEcxh2jBB7JG13SAPMAqI013Rc9vC/WHY5TMeDkQeRBXqBYmVuxjxwvY77lz5cB02vZxIvHaE2hBT23UgxOdG4XgA3jMHx0dyls60GytF/mv2jYeSi0hjAifcAL2i+4XX/ho1U2cu7LxfDnz+OPHm1f8AxpJCQl3SqaJx1Vw+Rh6TesL0YLOlUL5U0YInZP1ed3tXJsdzug9jud49V61qhNMkHyqF8qefYc+wNdycPaoH2HVf2RPJ0Z/zLUVU8szTVwSfKoXyp11hVf8AYSdVx9qjdo9Wf2EvYPvWtVPMJpq4IOlULpVYnRusP5Fw5ujHrcum6K1Rza1vpPb7L1ddHMJpq4U7pFwSr8aKyDpvjby1nesBAsOJvSkLvRuH3p1KU6dSgXccLnZA89natJFZsY6LRzde496ejoWAXkax45dinUhemyrKM5nt2fxULhir+0VQyZlbpm7MxZfeDg/iQ41FR9oetjWZN/nYsZ4ND+IR8Zp/tEi23jGOAB78F8R9YkhNmkB6J9qidTOHHkgVfC12YF+/I9oxXBgcOi9w4OueO/HvTDmkZ4c14gWMkrc2tfxYbj2FeCvZk7WYdzwQml44A4G4jccUFRpBIHQu1SD5oyIP5aNVNnK0t6FrYn6oAva2+75Ziq7OX0Mt7c+fxxZj1x4aCPopeVMR9FLyrbJKZIyG7LDknpkjMqIjaEzejLKOT3feuDpFVtymf16p9YUMyRmTTEl5WDtMq9uU5/YhP+RDNNrQOdQf/wA4P/BUMy5hTRTxBqq5aQaTVjulO/qDG+oLoWlO/pSyn57vvVNCnoU0xHwXk+xxOZJ54p2FIwp6FA9Cm25FKQptuRWRS2jtVDJmVfWjtVDJmV0UbPGpd+DA/wCzofTn+0yLVLJ+Cz4Mg9Kb7RItYvivqvWuIyvHJTMqnDjzWX0zjqY3xvp/HagiucY9YgO1iSXgcCM9ypKXS+dvTEco4jVd2tw7kH0htWD0h7QvdSN2V3Vh3LHUumMLvdGvjO8XPb2jHuVxS2pBL7nIxx3X3O/ZOKC3dR7j2qF1O4bL+WK5bK4ZEqZtYdoB7kGe0oafEvuwOq27n45iy9mWs1p1ZvMO/wCL/BbLSt+tC4jY1ox4ysPsWWjomSi546xmF35b258/jjx/XHhp6d4cwFpDgciCCD1hQyrOGwJ4fOp5HDg0kX827e9eC1KuPCWMScQC13YPuXowt5kjMljb8Zwe2SM8Rf8Ax7l4bQidk9vXe31q2EcyRmTkkgORB5EFJzKoRmXMK6mXMK0h2FPQpGFOxvAzIHMgKSp+FPQqpbXRNze3qN/qXot6IYND3nc0fesjRwpu+5pJwF2Z2LJ/0rUvwihDOMl5PUMPUV6LFqajGeR2rncTc3qaPuCii1rYjvLY/wAI79Hojr29SqvFuOLnEHaBkOCujZrIR5ovP5x9m5VsmZXtQ8qlx4KvgyD0pvtEi1qyXgp+C6fnL9okWtXxn1EkcpbkepK21YMNa28+ZIMpGgaw4PHxh/IUy9a4jLBBg6vQ2rYfNa2Ub43NHc64pcaK1h/IO63RD1uX0oVTuBQap3AIPmojr6X4tSwDg5zPa1bLR+qklgY+XpHWxu1bwHEA3dSt/KXb+5RE35oKzSL3u/5n1jVR2crzSL3u/wCZ9Y1UdnL6GW9ufP44sx648NBH0UvOL88UxH0UvKtskJmjcCNxAI7CkZIIfjQxHkCw9rVYTJGZLFyrqWj+NDI30JXH6SjNLZ+3y9vomncO9EyRmVsXO+TWZtltAfMgK9FNZWyW0TyZAFRzLmFNP3Jq+l+KazdhtF3peTNHcpG09D8WCZ3ykpb9EKphT0KafsusI4oB0aeIelrSH/uTsJ3BrRuaA0dyQhT0KloW8nYQnG5FKQptuRURS2jtVDJmVfWjtVDJmV0UbPGpceCr4Mg9Kb7RItasn4LPgyD0pvtEi1i+K+qELhszTheL9xwPYV2gEIQgEIQgq9J7/JpNXPzLuP4RuCzNj2ixxDSdR252F/I7VqNIve7/AJn1jVlDZbJh+a7fv5hd+W9ufP448f1x4a+PopeVZpkFbSj8G4vj3Hz2/e3uUjdJHD3aJzf0mYjsP3r0swtJkjMuRbMD8ngcHAt78l46RruiWu5EFUKTJGZPTJGZVCMy5hXUy5hVQ7CnoUjCnoVJU9CnoVXseBmQOZAXZtWFmbwfRvd6lFXcKbbkst/6jv8AcYnycT5re6/2Lg+XVOF/i2bRH5o63Z9/UpYMW1Xxx3gm935rcT17utUd73Y4Nv2XX3KyZYzYcT5zu4felZMyvah5VLvwYi6zohuknH7xItUsv4NxdQgbqioH7w9ahfGfUQVNKH8Dv+9JOEke0gdrVYytJHmm49x5pTy1zTc9vZgg4ZXu2gHuKYZWsOd45/wUWtC/9E9n8F75A09Fx7igcY8HIg8l6kRZ/wCl3fxTMMRbm5zud3+qBLSL3u/5n1jVR2cr3SL3vJ836xqorOX0Mr7c+fxxZj1x4aCPopSohacwL9+1Nx9FLyrTKpqKCI9KNh6rj2jFIyWVTbWSN9B9/wBJW8yRmVsXJ/0XTbJ6lnpNa76JXJsmnP8AXrvTp5vXeiZIzK2nkv8AR42FTnO0Kf50UwXrbApv/cafqjmKoplzCmmef8Lxw0H9D0w/3gD6FPOe+9df0XS7ampk9FgZ9IqqhT0KWnkvHBlll0mxsz/lHhv0QnIKGEdGKMcxrHtcoIU9CpYubhibuCebkUpCm25FQUto7VQyZlX1o7VSlgObgOFzivejZ41L3QAXUzxuraofvDlpFmdDpBHJXUz/ADZorRneYzeHCKV+tG8A5tIN943jetMvjPqhQ1DmZPGGwkYduxTLxzQRccQgSNE13Qd6nLwULhk4DtCkfQDNpLe9SRQvHx7xxF/feg9hjeM3A9XtUyEIIK+IPje0guvacG3ax2jVvwv3LL2a4HokOAN14vBHAg4tPArXqmtawGTO8ZG4wzfnsyd6Y28/WujAxYo7TtLxxcPV3g3H0UvKqw1VbTD8PD46MYeNhxyzJAHrDV5DpBTyfH1DukGr35d66o794c0xbdPMkZk494cL2kEbwQR3JOZaCMyRmT0yRmVQjMuYV1MuYVUOwp6FIwp6FSVPQp6FIwp2M3YnAbzgop+FNtyKo5bbp4+lIDwZ53qwU1HUVtXhR0zgw/lp/NZdvGw9WtyWZ7d5I77I7RuxJLWja55DWt4knJbOwtH4PJ4y6LWJbeXSgse68k3lubRjgDjddeAbwl7A0JbE4TVb/Kpwb2gi6GI72M2niewFa5c+Nj37UvfCwrd6mU0z0MbWlk9PIaWuiF0VQ0Xhzf7KZvx4z3X8wcnT6Svp5BT2rH5FUHBkhxpKm740UuQ36rsrwM8F9XStp2bDUxmKojjmjdmyRoc07jcciNhzC5XQy4Qquq8H1TSXuseq1Gf3Ku15qflHJ04xwxv3qtn0pkpMLUpKii2ePaDUUpxuH4WPIncReg0yEpZ1pwVLdanlimG3xbmuu5gYjrTaAQhCAQhCB6j6Pzj6glq6xaef3WGNx/Ou1X/tNx70xR9H5x9QSluW1DRxOlne1jG5k79gAzc47grEzGyTF1DaOhlIwF7ZJYLgSTrtLWgZklwvA43rOaN2TU2hJJ5HI51Ky8CrnBZHK8YFsTTeXgfnYDA8L76zNHqm23CWvbJS2deHR0ZJbPWXYh9QRixm5ox7nH6dTU7ImNZG1sbGtDWsYA1rGgXANAwAXpGNXHyxOFTPw+WTaC2kNtLJ6L3A97AkJtDrSH9Xa7i2WD2vX2dC3GZr+mehS+HP0NtHbTP6nwn/ADrxmhloj+rP/bh/819yQr/VVxCdCnl8Wi0OtL+7AcXSwex96fh0GtI/3aP0nk/RaV9aQpOZr+l6FL5rB4O6t3ulWxnyTHO7De1WVN4M6a++aWomO4uaxp7Bf3rcIWJx65+WowqY+FPZui9HT3GKCIOGT3Dxjxyc+8hXCELzmZnduIiNghCFFCEIQC8IvwOI3HavUIMpa3g5sypdrmnbDLeSJaUuppA45u/B3AniQVTyaA10PvO05XNH5OvjZU385Rc4di+hoQfMJILdgH4SjoqzjSVBh7ph6lDJpNPEbqizLUj3ujhFQwc3MK+qoQfJJPCBQMwmdPAd01PUNP0VPHp3ZrsqqL52u31tX1KTI8j6lgtIdvWgrKrTymawMpHeW1D3asUFMdZ8jiNpu81uF5cchvVno1oPJJK2stcsmqW4w0zfOpqLaLhlJJle4345X3AqLwf++n/IO+mxfREAhCEAhCEAhCEAhCEAhCEAhCEAhC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clipartbest.com/cliparts/aTe/xka/aTexkaAT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52" y="5105400"/>
            <a:ext cx="99364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" descr="data:image/png;base64,iVBORw0KGgoAAAANSUhEUgAAATAAAACmCAMAAABqbSMrAAAAb1BMVEXy8vL///9RUVFOTk719fX4+PhJSUlLS0tFRUVDQ0P6+vpAQEDw8PDg4OCsrKzr6+teXl7Nzc3m5uaenp6Li4tqamrY2Ni1tbXCwsJ7e3vIyMhkZGRXV1elpaWUlJRycnKGhoazs7ORkZF4eHhvb29YpTaqAAAQNElEQVR4nO1diZaiOhBFsrJvsiOi+P/fOKmAa2sDShxbvefMOz3z2kCulVqSSpW2+CvAYZC5dbMuS12gKuN8u0qDUHvyazz7eXfBTNwm1i3OKUNI74EQo5RbqGzcwHzeu7w8YTiJYssQTOk3IHgzrHKVPIm01ybMLJrKoKgnhlEhY5T1oPA31hOJqFE1wTNe6ZUJC5YGl4SAELGyqd0iSELPMwWwFyZB4dZ5SYX4dYQatE6Uv9TLEoY3pSGJYJxWzSbxbJMQLKDtIX4mhGhe4DYV7cSQ8ThT/F4vSpgdUY4kA3qTOkKgjjz9ACYmTty2+wAyqo1SbTY/YV6QpVHTNOumWUZpltjTh8A1ozB5wVZhk9/IOpKGvXRH+0+ls0/qiDkJM53Ndkcto9PMqFPMhsXWdRpOGWYlJ86sXeqZI8g6kGY6kQ5ihgxfnf6fjbDQbXV+3fojxnm1LMi4gYKKA120STAZz1YvZ1padpTlqnTNPOMmUWntrb/0J7mQLMPgR1cTbNhyxPeuNRYC6domU4TrCIKzjnCkaF3OQJi28XnHFqLCosWguYIgcZxAaDN3ufZZ5xwIDV6tBp4XIApaKE/IXXR1lLkIzKvRjBTpibN9dACn6c0T48Y6KhzhJUnr34MQU3OyvQAiiurfjEBkiN+iVXGfdB0oC5eWHGeK5hyLBwkLdtJZEqJV1oFGrls0oC1M10xyRo3o1jPJmsNQkfYQXfBAs6gYSGrx2Oyu4SHCktiSzpKhR4k2sIiEDVtVhqTshtn3fAa6JzAfpAtAvNwQj7LmV2QPEOa0ki5Km4KMUTnCwczWnQ2LnZ/DhWAdeG4/Kl49zA18O1Z0//yu427CzJrDYqRW7YzXOBgHMcwDcfdyPAcMg1GP8VJHMlbIEVeP8fMD9xKWSV+cosiepqCxmfnwSaPFZ+OFIK3GZo7luAdxQJFZP76ax3AfYaQxpC9eh9NnSGxpC1l1uiw1f3a+xJfjgFa05g3H7yIsAEdHeNMTFuMpzKQEb8s4zsQsxYA8m5cvwZhXwfcw657PPYR1EqJnd+sbrG2lDdvsR9wKAg13aiQ04kGOYAxVc4ZJ08fCLZd+tPfI/MwUnDKr18iZJeQrmlu+ADgRmp+t/ydhIegFxNIHxYEk1YExW4gby2czj+fPycTX+9MmP48wBySDxs7DywdL5qXVz5mOdE8NYZoZAWNX/L7nEBYAX7x5OHjRgLGYST1WCAHjxfwKbP+ctfg+4v9EWCK9pdU8k8M22EajEB4F2yrjSyh+eOfZYqRJhHXyNZv1x2EJ5hb+eDMNeQ1kw8WSn2uvZwphjggEEZ3RW8KhLjfKuAKP4vQxMZpP708gzIPZ0WDOuQmrD5tDvj3jmFeeEoDex8MznJkwqXFm9sZJKlwwtlThgp3AbJlOZxKx8YQ14I2nc0/NrMWwPFDkU/TAiSH8/XmOK0cTlhpgHxWIQiyDF7XArdBi8wThYwlzxNKhjQLdjB3xTdBaqdbXcCEM5e6phKmTA9MFlZwoXpQiELO8JxIG8QVz1EwK1gsq1YoYiehMan8cYSEIwUwO/g9gWO780Wh+6BnGTGtyHGEthGPKbL8pvn4RfasavoPQKXSOc8pRhAWg8RVqGdgYpaoEuAOsyVns5CjCSgiPFTqXJBVLnobqHtB5+2z5JMIK0GBKVwzxhZ+0UWooPdj3fBJha+ULBmcWsgqlhJlCiVl3JPfdQRgYMRQq9pPcnav2CaRmujFDnt0IwpZMrQbr5mOqdcQ0nP70xMIkW0Xb5TKK3MAZuZsxTBiBwwpFPusTgQPjVOubzqatqMH7tH/KOYpHXY4YJiwTYVis+Ot/BoTzjfbnbUlUWfR4C6fPLKVWVQ+elgwT1sBe0hsQJpw95IMIaZvqkDFJuUEZCBrdJ5bGAzllw4TBNuvfX5Ga9PV1vLC3qMuYpAZroxRSS50kSKOcdXd0kBH/ahoGCRM28i1WpEYgxne6JC1E2dpNCCEnqaUkWcXd/7TWv+xrDBK2EcYlegfCTKFbdHktCRm+6/zMAcQEJ1surwiw2xsbg4SJx3C1LuWTQJas0+08L8wbGZPYtFdIpq/tbhEzSJgIWiylUd6z0BEm1tvvKe1muJU3BfQbSVJDhGniGdU7CJhGtpCDFgeDOW1mEkP62jEZaxJhIdVR+x6ERcI/ikbd9MKRTF+7mh47RFhiKE18eCJgSY49zzMz8Gqt7R2EFfxNjGRH2Fjz1SUU8/o+wt7Bz59ImIY9OOi/kuY/RFj6NoSZOdON8SELtnfsNA338wjDOzQpxsOaTFq/DC0/Z0napQiNpniUYlWin9meQ4Rlb0MY7FZUk04mMFzn6XY4xhMGbsV7WEnbZyye5lGSgEJGySTChOPKVOSgPB848P2pZ6uma1zmx44JjXZv4elrZ1VCRgJMq05Pd3sGg2+4f/AehN0DeVuJtVMIExRbinORXhlwdqKfXCMbJmwFOQmfS5hmLulZuucgYfJ0SvWp5CvDhkyZY4g0SBg2hCvyv1/6f4JAdu9R7w+fGkE+reIs59cGgdSyw07PMGHuu5yC3At5L8LaJ+MNEwbpmuh/v/R/BdyLYHt/f0Qyyhp9tp2U9yIOWuwqYaaTRbmPLADySyFh7SevSY3k7GAofxJmBk3FTyqBdffNPlrtSy1GyVXCvAgZ+1KfHeTPLP9kV0waSp5eIUyrZTU9nVHOKt/f7WK/0ilkHHxyeAQppXx/DfqMsLSv1chyN3BkuVTTtMMkgFvsb7JlcSdsUEvJBWFYVpBirC3OC4Fh4lDlVzVeHJDmz+pzwsJKHpA3V+rDwK/rSO212dcGTmiftX4grCtIUV6v1WgLW/kmG693wixRl4S9JywE02jVN8qdyQCUZx/MGFmJNbk9EqaBu8Xdm74DuG6Kb4O8NrDDuwOknrAWPIdf1DoO4fxE7XWQF4dwxQxnT9gKVtyv5c4IXG5RexvotSGzpVY9YR6Iz8BlD+z69QfzJcMj8F0lYeCYlkOfUH655dUBWqsjLLE+PboeA3OHoDqg1gnYZ59zjAI4FtQFwhyoGKD4et8bAGpfsBwIgzDpPdJY1QLyo0sgjKmvs/EWgAQzamug8lH51WDDgGjHSDRYkXTzXZHD6Co5aAtpLb8rchhY5vuCP4bKT97qGo2u9IUmVBhrvipsBLAjzORag8v2H70LMQEi5PY1yP96i/uQ6mHC/UENLpR8df4omFD0X4P7Ed+4aBTMNRBWQp7F/36VvwGzBcIqQdhXwEZBXoLWoBXK16sYhS9hE9ER5gvC/veb/BF0hH2V/mh0hK2nXbv8ZMiLR1/HdTw6P2z1LqVi1AMSUvRv8D0eJiRnah9/l2gC4BRE8/inp2OOhdwPa2QIrrTpy9tA7rhGGpx7f7X+GMjCpqkGJejepG6AYsjSuYm2CC1Irfvfb/MHAEUUua29URlNxfAquMssCKvZh1+IHAdZalgmo0DTn8F0ui+Iu093knUhv/l0Q4BI0nIkYZCC/tm31cYA8sh5l7JpW9+Ep0FAZgVUS5dJwQ3kbH7V/q+QyU5FT1jyhN5VfxxwEwRqf/cXGyAt+KvFfoO8/7c83DWSvau+AeUvgBumVnK8nAUVeRT3Ef3TIBsg6OS+pA11xervorwJf9+gcn9fMlXbbPuPg6x4L2DHG7nQPlx196I/Cw9uk16UYYBWXCz+32/2moAT3F7ATi7JZ9Di7+tbXAHJoKxfcEmY7FLKl99FeQkMDc5ZvvhB2CKH8PKbUX0JmSHA7SuELaC+N2+0r5CdwoSVd6yzeUYYhhryNPa+3sURpmwWeiyvfF6siED7EKYX32W5hwm2kJWLG4QtzBwK+PHafmshG69zzAz40O2bhAlbCV19aJUN1G2eXtb5ZYDtwBvbGsSFZqTstHvzzwp1BYJusjwu8M2GSZjYxZ/d28BeaemjjhUxXoJ8sbMWBFdqINotCJlsYHalJRcmppdtkWEpb2qqBjgUlm1Uk/euIRTTz1s2XC0aWej00CLPxsceecTU7MBtdShZJxa2+tnNDxx2nT4GJQxrLrRVpP5FI+LrZUlNl/ZNGK2qrd0sSJIkKNJoGfddGIUA/snqWGYC5e55NMQXNosS9qSt5rIL7K06rmRT8b5bHjSQpVT+Z19OktLYfcoEZwZJDeBrqIYC0YIYBIax9AcxvxS+DZZGL04XvWS5bGb5nCnOCawtoWghXf2mfTE2w00JvF5vzPlrpWAziGIdGshCr2IQMjlO7N1qz/jaMANfqua4CG2pl3/8hiBLczatbJiLuH+19etgaWUtLDarKMrraOVmTgy7Zu1fjDaJXfNeoXDu51EaOBiqiJIe4scwSJcl7zvl6tkNPoYIu5C5HVha35lvQT7HA8Y4k5b/UNMXFDOv4ryJokjIQ9S0Jd3XR0aUr2/2Yp5I2GLRylghmM0Jy66XqZwV2Ex2oE0YjWLL4Ieq0cKggaaRKqcviSyYtPRVeHv+kwlbbA3Qh6uZJCO2rDhTG7likuSdK57L4l9pEyPrpNj2kT3KrSrf/MLWXYQtVhaUzW3n2ATCcIIs1OsqVCZmQroa6SBxdFxmmpO5251uGYbBJcQPRpmvspAMzf4OwhYFleKdzWArvaqLKay8sFWYXqIVrQV00audqHEYJhKON8jUA4QtwhKmyZvwYSHD4bbres+4H13pvf3Y4MRzS2kaqVXbw9NSR9hiUcvWztR92MHAprfyeRc+WPG1fuV3D2wXTed4U17/0hr+OYQtAtk/nPtD+2ZjZkY2e7ULIVdye1tp/JgEB3UX2yFOo7mk6xHCFmTZWZ6ywI8sTCFhWU5756iTMz8qHoklYP+p2FZdGwVmlell+PwY7iZM2Ge5lBAvU+3O6Qmqg+VeEFDeh/uIcX3tBiAmU4fFIsRN5P4T6oSrudEP/n48QNixYUG1ulJTfnByQsnUlTRhQhD8jXiToNatzj1C1GBtVIjoZSRrsFknYptVrlv9/hO1dumca7HHQ4QtSNRRRuk68yYIhBCeMGsOgsCaQ5yb1D7f7ytBn402ShNvv4l5jSfBlBArWzhWS1+IVPdRxmm8mk/Rn+IxwsTnV4z34p+nzgh5AFEIi3rX0wK2MT1/iXCTc2HeOjkRrBncb7ciWBbOkmaegXhOEmRufea6C+Hkefq7u/7IhB8egaR+N3fGmb/Nbm2daHKLG3tJui0Z3y88YRWvTi1x1xU/BH1drCwZKct1LhGXZdVvbrJDlMOogeIomFfNn+NxwgSSxuq2ToS+Nvw8yrqtE3KydWLaTpBFzU43ekkQv2rtrrPVATtpLSJN4Okk6kOnOP1nCARRswoUqK0zzEKYELOsRcbpljaryna5jFYC2+WyLY8y0gkj95sMjxjYKaK8rKgh98d/bv8CUYIpVu2WaaBGaV1gJsJgpGKrW8etEyEA/d4JYydTlZKgL9NwyrIRCzlzo2bt69YZDD1ul9GmGB8JPo75CAN4Wb2rLlfR2aIpc+FhPfIIEbA7AqAV53rrac+ffUQcBps6jy8Yq+JGiEL4fyY5J/4BGPLuQiu7yCg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460374" y="3048000"/>
            <a:ext cx="3044825" cy="1752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8" descr="http://sweetclipart.com/multisite/sweetclipart/files/laptop_comp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6" y="2309000"/>
            <a:ext cx="908837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sweetclipart.com/multisite/sweetclipart/files/laptop_comp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40" y="1991574"/>
            <a:ext cx="908837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sweetclipart.com/multisite/sweetclipart/files/laptop_comp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4572000"/>
            <a:ext cx="908837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clker.com/cliparts/M/d/P/M/g/n/desktop-computer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24100"/>
            <a:ext cx="12827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www.clker.com/cliparts/M/d/P/M/g/n/desktop-computer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24099"/>
            <a:ext cx="12827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www.clker.com/cliparts/M/d/P/M/g/n/desktop-computer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3848383"/>
            <a:ext cx="12827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www.clker.com/cliparts/M/d/P/M/g/n/desktop-computer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3924300"/>
            <a:ext cx="12827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http://www.clker.com/cliparts/M/d/P/M/g/n/desktop-computer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84501"/>
            <a:ext cx="12827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 rot="2897012">
            <a:off x="5623302" y="3283814"/>
            <a:ext cx="349250" cy="1780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 rot="18748316">
            <a:off x="3162280" y="4109321"/>
            <a:ext cx="222527" cy="440147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-Down Arrow 22"/>
          <p:cNvSpPr/>
          <p:nvPr/>
        </p:nvSpPr>
        <p:spPr>
          <a:xfrm rot="1678354">
            <a:off x="2625741" y="2812827"/>
            <a:ext cx="222527" cy="440147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-Down Arrow 23"/>
          <p:cNvSpPr/>
          <p:nvPr/>
        </p:nvSpPr>
        <p:spPr>
          <a:xfrm rot="19755227">
            <a:off x="460491" y="3124200"/>
            <a:ext cx="222527" cy="440147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-Down Arrow 24"/>
          <p:cNvSpPr/>
          <p:nvPr/>
        </p:nvSpPr>
        <p:spPr>
          <a:xfrm rot="175300">
            <a:off x="1634067" y="4654658"/>
            <a:ext cx="222527" cy="440147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2897012">
            <a:off x="6837251" y="4979144"/>
            <a:ext cx="349250" cy="1780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7695925">
            <a:off x="6759574" y="3303607"/>
            <a:ext cx="349250" cy="1780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7695925">
            <a:off x="7852039" y="4976494"/>
            <a:ext cx="349250" cy="17809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65" y="318222"/>
            <a:ext cx="8525835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PC Applications are not dead yet!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16" y="6305401"/>
            <a:ext cx="2133600" cy="365125"/>
          </a:xfrm>
        </p:spPr>
        <p:txBody>
          <a:bodyPr/>
          <a:lstStyle/>
          <a:p>
            <a:r>
              <a:rPr lang="en-US" smtClean="0"/>
              <a:t>10/27/2011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16" y="6305401"/>
            <a:ext cx="2895600" cy="365125"/>
          </a:xfrm>
        </p:spPr>
        <p:txBody>
          <a:bodyPr/>
          <a:lstStyle/>
          <a:p>
            <a:r>
              <a:rPr lang="en-US" smtClean="0"/>
              <a:t>University of Michigan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19816" y="6305401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24" y="2552626"/>
            <a:ext cx="2668900" cy="18188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586773"/>
            <a:ext cx="2743200" cy="21823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l="1020" r="20404" b="16552"/>
          <a:stretch>
            <a:fillRect/>
          </a:stretch>
        </p:blipFill>
        <p:spPr bwMode="auto">
          <a:xfrm>
            <a:off x="6169440" y="2418182"/>
            <a:ext cx="2499528" cy="17804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229037"/>
            <a:ext cx="2369615" cy="8507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24" y="5094110"/>
            <a:ext cx="3090257" cy="15141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4282095"/>
            <a:ext cx="2741963" cy="13770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 r="903" b="17978"/>
          <a:stretch>
            <a:fillRect/>
          </a:stretch>
        </p:blipFill>
        <p:spPr bwMode="auto">
          <a:xfrm>
            <a:off x="3262166" y="5638800"/>
            <a:ext cx="586434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3778126"/>
            <a:ext cx="3021724" cy="1752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4724" y="1676400"/>
            <a:ext cx="787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CCEM: Cold Chain Equipment Manager</a:t>
            </a:r>
          </a:p>
          <a:p>
            <a:r>
              <a:rPr lang="en-US" dirty="0" smtClean="0"/>
              <a:t>Microsoft access software for managing inventory of vaccine cold chain 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requirements for a software tool to support the district manager in aggregating facility reports and submitting them to the national level.</a:t>
            </a:r>
          </a:p>
          <a:p>
            <a:pPr lvl="1"/>
            <a:r>
              <a:rPr lang="en-US" dirty="0" smtClean="0"/>
              <a:t>Select one of your three countries as a target</a:t>
            </a:r>
          </a:p>
          <a:p>
            <a:r>
              <a:rPr lang="en-US" dirty="0" smtClean="0"/>
              <a:t>You may choose the most appropriate level/approach for the requirements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HISP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Information System Program</a:t>
            </a:r>
          </a:p>
          <a:p>
            <a:pPr lvl="1"/>
            <a:r>
              <a:rPr lang="en-US" dirty="0" smtClean="0"/>
              <a:t>University of Oslo,  Norway</a:t>
            </a:r>
          </a:p>
          <a:p>
            <a:pPr lvl="1"/>
            <a:r>
              <a:rPr lang="en-US" dirty="0" smtClean="0"/>
              <a:t>Informatics Program with global ties</a:t>
            </a:r>
          </a:p>
          <a:p>
            <a:pPr lvl="1"/>
            <a:r>
              <a:rPr lang="en-US" dirty="0" smtClean="0"/>
              <a:t>Manages DHIS2 software</a:t>
            </a:r>
          </a:p>
          <a:p>
            <a:pPr lvl="1"/>
            <a:r>
              <a:rPr lang="en-US" dirty="0" smtClean="0"/>
              <a:t>Focus on Action Research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2" name="Picture 8" descr="http://www.norad.no/no/aktuelt/grafisk-profil/_attachment/125445?=true&amp;_ts=121a718444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638300" cy="68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upload.wikimedia.org/wikipedia/en/a/a2/University_of_Oslo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37869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mn.uio.no/ifi/personer/vit/jbraa/jbr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000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0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DHIS2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District Health Information System 2</a:t>
            </a:r>
          </a:p>
          <a:p>
            <a:r>
              <a:rPr lang="en-US" dirty="0" smtClean="0"/>
              <a:t>Open source software for health system data reporting</a:t>
            </a:r>
          </a:p>
          <a:p>
            <a:pPr lvl="1"/>
            <a:r>
              <a:rPr lang="en-US" dirty="0" smtClean="0"/>
              <a:t>Submit monthly reports</a:t>
            </a:r>
          </a:p>
          <a:p>
            <a:pPr lvl="1"/>
            <a:r>
              <a:rPr lang="en-US" dirty="0" smtClean="0"/>
              <a:t>View data</a:t>
            </a:r>
          </a:p>
          <a:p>
            <a:r>
              <a:rPr lang="en-US" dirty="0" smtClean="0"/>
              <a:t>Design allows customization at country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HISP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Initiated in post apartheid South Africa</a:t>
            </a:r>
          </a:p>
          <a:p>
            <a:pPr lvl="1"/>
            <a:r>
              <a:rPr lang="en-US" dirty="0" smtClean="0"/>
              <a:t>Improve public health system</a:t>
            </a:r>
          </a:p>
          <a:p>
            <a:pPr lvl="1"/>
            <a:r>
              <a:rPr lang="en-US" dirty="0" smtClean="0"/>
              <a:t>Activist led</a:t>
            </a:r>
          </a:p>
          <a:p>
            <a:pPr lvl="1"/>
            <a:r>
              <a:rPr lang="en-US" dirty="0" smtClean="0"/>
              <a:t>Scandinavian participatory design and action research</a:t>
            </a:r>
          </a:p>
          <a:p>
            <a:r>
              <a:rPr lang="en-US" dirty="0" smtClean="0"/>
              <a:t>Open source application built on top of MS Access for South Africa</a:t>
            </a:r>
          </a:p>
          <a:p>
            <a:r>
              <a:rPr lang="en-US" dirty="0" smtClean="0"/>
              <a:t>Introduction to other countries</a:t>
            </a:r>
          </a:p>
          <a:p>
            <a:pPr lvl="1"/>
            <a:r>
              <a:rPr lang="en-US" dirty="0" smtClean="0"/>
              <a:t>Mozambique, India, Vietnam, Cuba</a:t>
            </a:r>
          </a:p>
          <a:p>
            <a:pPr lvl="1"/>
            <a:r>
              <a:rPr lang="en-US" dirty="0" smtClean="0"/>
              <a:t>Technical and political challenges</a:t>
            </a:r>
          </a:p>
          <a:p>
            <a:r>
              <a:rPr lang="en-US" dirty="0" smtClean="0"/>
              <a:t>Transition for DHIS 1.4 to DHIS 2.0</a:t>
            </a:r>
          </a:p>
          <a:p>
            <a:r>
              <a:rPr lang="en-US" dirty="0" smtClean="0"/>
              <a:t>Development of University Programs</a:t>
            </a:r>
          </a:p>
          <a:p>
            <a:r>
              <a:rPr lang="en-US" dirty="0" smtClean="0"/>
              <a:t>Establishment of HISP India to support state wide rollout in India</a:t>
            </a:r>
          </a:p>
          <a:p>
            <a:r>
              <a:rPr lang="en-US" dirty="0" smtClean="0"/>
              <a:t>Adoption of DHIS2 in multiple countries as national HIS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170" name="Picture 2" descr="http://www.hisp.org/wpimages/wpa865dd22_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5983"/>
            <a:ext cx="289560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hisp.org/wpimages/wp11a26915_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86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data:image/png;base64,iVBORw0KGgoAAAANSUhEUgAAAVsAAACRCAMAAABaFeu5AAAAkFBMVEX///8jHyAAAAAgHB0aFRYfGhsbFhcPCAqYl5diYGAcGBkWEBIGAADe3d1vbW319fU8ODldW1tPTEy0s7N6eHm9vLwSDA2Mi4vl5eXS0dGenZ3u7u6Afn8LAAMpJSZ1c3PDwsIwLC3JyMjX1tZIRUampaWSkZE5NjdWVFRJRkdBPj+rqquFg4Tg4OC9vL20tLRJHbPZAAAYHUlEQVR4nO2dabuiyq6AoQpEBsURUcR5Hnr9/393rXlk6D7ndC/vMh/2sxvRVbwUqSSVBMdplDSfHieXm4sEnkf97nieNn/rI42yX4QrkARxBF0CF3pZAoLRY/fh+x/Jc3ZOSo9SVSTKgNvf/Ovxva9MRyDzLVypwBh4i+JfD/ItZXwGkQTS79AJG0Exj2EZL/N/PdC3k/E24VO2k4HAPYcr9P/+8LDygNATMCsfH8X7O9K7AAavk5SXx673OjhAsMFrmubzRX8FYra4BZ3xvx7vG8mp9Ag3PwCXO1OpZ8y2R/6R7pYJ0xkQDD9qt53kVzppYbKaSdAUtkjGV0DvQRxM//4431A2HgWWrO6KJjXYOs7uAnw6dR9/d5RvKQs6aT3Q1dYoC9sX3VVCzk+GnyWtQZaALmF9Q4Va2b5uxorAzbYfpVsra4oW3ubGZxVse31q+Xrbj6lbI+uEewWJu96pH9rYzpfbxGPf+cCtkQlQXdr4sZc+Ndg+u8LKpXA/OrdCFgSt5NJmYCRsBY3tJkwCEW0gX4pH/2bk3142BG3mgqDDmXWSYEafdJltelwBrgtQUMyPMOey/w8v4PtK7mE64JjOZ5dEaNHX5O1j1SDYFrMggYI+uD52RS+iX//Hl/Et5YppghP+RzEOAeABmRiEe8b26RTLTiCiDeByJPN6T3CbhsRHTthEKCfiyDT0EhZl9MDweUPsgt0MZDxKU0rq2NlhndK5/YPBf2/ZlwiYp4LJj1cQc7p0DgdMyYLt6amcTtbC5PQ3x/0OcvGw2WUYqPM+CCx7Oi8D7WqGZ0J8I8DHylVkjKdc+WX5qJitEp1uFvdtarXA7q83/F+P9r1ki+nBy+S+Nz8sjlChG4PJ0zyrN55c8NaEC3bmpz9X7tTXjeIkWQ3vxkOdLjKuGTywNj4vxv1VmcR05et8PAgh6VnazoVeAs4nffqms5ick4S6Nnh2ryDx5A3hz8QVMpXjCEj8ANxmGsMcK9NAU8nFYgSCSPu6F/69sX93GSEfFwZxByp4D+oe44D6DpLswqSUN9o7MfHnPqYCkyeatnB1XA5Xr4db8I2A95Ag6XGw9HiWYgquVwL38vjqo0PBx8alMsvQ4r98/V/au/cTUPL5C4NgzTWvyjZ9mWZcx0YBAP1jD/loc3yjtv/kQr6hbNUJuV+MPBGqicGQ0pXZFifhUkRleeuKbQpszgFz2+JHyh4ZYP5ZPpTfh6AURlcfK1nBNu3GJZvZGbgulFWvi5zibPYXL+Aby6K0ach84XJtGgfLVGJ73zJXIkqSh26S9ZBSiD4mLpbQq3iId2GZMb2bjImdkOT7G8tn8sDVlq10w/fgs+n7khTZrXBl3el6PlhAEYLhGf2f3y/Zti4I7Up1giI24JNo85IcPcOdKmu/eASULjUeBFlL5AHLF9LfQfd/Nd53kilCAQeP7nie2yZvsQxYDJeLDy62OZvm8+NpMkI6oXP5X4/7HWSBg90wDhIQDMLTxlSUvRAo6eMw2W6Mk4pdNzyXoAxI3AH6//uRf1dJmTgTybfyvQCUg5MxJzfnUpwUm897r3soQaAURoC/cx3fUMYgoOJc9JIGPwPuRK/COfEEfTDUgrf72dkM1/zgkMKYR76cGwmLK2BgDLYzFeF+QOY3uCuH0+MBBKrG8Ml+74/1zMY88cshVLceAFRVUkQZGG2U72BnNlGQ7ddAjoP5cQCAv8XGGlC/bMi9y+Ret+u+6K+x9G3bTd9TJLYYysHJe9Pu+gbkpzsCA3mSGjHG3RAIC+KlScBg3d30cmdctmA75FopAdfqc/tJjAW8j02nsY0O9Hi667748gQ6H2xFnowWY5xfuE+Mtiq2wsLAO0RJw0QLpSW0A5ZVp/XpaW9kL1exRVJs+iLZC4LVL3pcYdsbApY0FiXecCyvXL/N9vWzVXlk/8/YvqSYhjyGCMGFeGAS2/TBgpAoUeGumcSYLfjl1IrK1gUL+2nvz9YSyy66PstY8gAKg0lsvzo0uQYG5dp0fe9t9K3GFgaWbXnn3dmecajGetKN+WOBuxFsc1bYB0u3awt34X2MJhtMY+vG9ojGe7NF7j+M7CHB6ZbXOE1I7DDJvzxqHGSlXslDpY8DYfZ5yEVnW7Hx/t5syeZhlY15X1FvNxhg+xaOWI1UsqxKwD8gXQIa0vMNtp2D7bT3ZtvNKicNkpR5u7T8nM1jIwVECE5kSBpGYLC1j+G92eL/LSuWaSS9A4AahjioKY9+IpUQXRtGYLL1bGHJ92a7R6EFr7ZO4SgVQJBJW/fA47qJxs1Ik611+XtvtinywvxbrXrs3aQYYxTc684lZkLSVPfP2Xocsi259L3ZOhc0KZuW9QnXC0FThR7OgGoMMTK23rLP4QLTVn5ztjPkCNQpXCx3GmRorHLC+2/+oGkEjG2wKHi806Jx35wtrgFpXHucHTZr48ZafuzxxpOm00IBbc2jaebEfXO2eBO97iEuNov+YUVywt2Ve77MxlV7vA5TCZumEUhsn1yZx8ZD8eZsybypSD0spsstAGUsuitBv5MlIAkXdgMXqwToNhb2Smzliav/6Buy/ZLZ7ipTD6dhpFZDC/ECcDtZFsAHTopcN45AZvvkGteYuK3YFvPdZrPZzevW42ePiHTT07xnyxoonr0dkd6zXe13Ov86Pfr9frh8dO+7UyaxJY4U0K2mfBYAa087Jn6gb/u8BgZbpjHKbGsmbiPb+WIUACbJYLapwLGipxDnr/haDhJygKu39Pm1WB8gUKS8Pb7q06+eiwFATRW9l8QoE0HsxaCPF2gWazHcfKkVlkHi+ipehBuBmxoD7yLdGbWojVTYVk/cerb5aQsCJds9A/HEuhgMiLOO2U5DANjeIGf7BET3qfMHRhkAYXX9xm4Iysref+iEwjMm7iNmM5vHEYYY7pCl3wm60l9O8SYvaLFxqLAVExdm6ppax7ZYB5a6QhgnQ8u6zNjOHTXdXWJbhQglaNnnbj4EpnupsnVOyMSFJf/OFy956gCybQvL/Qxdf5leCIZbwsp6IyB620zQD/nnFmpKZftklaxuplpvNWyPVUvBi4W5MFO28WyrJgm1Yfv6WmYzo+61ZCnbFHMKaAygCJkTFoPL144kgt+dJQ7LpukWzd/40Xt4bJSxRzdwcO6tnsLQhq2kcRPlKqrZ9o0IkkxspN/eARur9gS3Y+t2LJ2OHnUj4GxpFTpZgnZuzMiuew5BmSwdZ4jzdFNnD6gGSe+saSMExDC4Im2spqC3ZJsLjavYGFVs0xGf6WQEECoXGuue+aBCK7Zk62aG6b1Uv/CyTTuRrwyCnohrHqLB62536WzsJBM0PKwCPJQGPuwQtq9HAeNEgxqfaQp5cM5RYhMebavKPY2tbCrIM6SK7Y0bOmivDZTb7dZT8lD03jnt2MIIrfSvlS6OkZUgx/9026croYUZSLaHy/BwW+l2wkt+4TODCetiBcFoz38BernM1lljrUoM4gXVOR1/ThoomDe4FVsxbTLZra5gG4pZC8H2tMvTNC32i6vUVjZWgxMDLbEqLoFqg/XAC6p7eXTHu5zIfNqV1irNgpkLtDApHxtiKadFvl9yuPwi8ESIt2Q+eMGR/kF8y7AFIdg6KzTQgCRs5Bd6N2L8VPpuu2x8na0z4YaJ3GnAzvYoLixbbeQrPnCnSNuWl9jCGES39WK6mb+EZ6zk67GlzXfB7yKEyqeuaGEbq3EuxS/DkrpSzl15oJc3QpdGt2CHIna4Ux7+hazTm/ISmBhse3xIgTRxrWxzYXqBtcZjxrHDQFa5gm0Wry1JxpUyZDNXCSR1+Wjjm6bZxwZbyov8CrODiGbNyEgIW+I3LdHd5C7CPOZPTtns7RIx2IpoOUzEpVvZSrrZTHYSejCTx8LZlsvfK3PhD78c7k9X7Oc8Y1fBwpYUhuHrYDlgaSD7FDJbGjtjD0N6o0q/fXm/ybbHoQRiQ8jGVrIpbEkNfb7MybE9xvb3K9+YHZ9JRvOC8YOecadsbEkCghyifSDaHRbZldmSBF4Ys3v2ZAhaV/ebbKWJG/C5YGM745rZqttT7jPKsb0/Z3ul66Mck+ZPQWL27LKxvbN5m1HbP5eMXkdj69wiaYLlW/r320QSiFjY7sXE5VBsbHm3h8S+WcInlWxp/zlbNlKJLX/EbGUdFraSUUG1GM6PEY+dypacnuCw3kaYPlnbZjUWtuQP4iFDNiEtbPlAq6LEBXcjErH8/DnbCXOlBNsFi+bbwhwWtkQ700bB1ye3v3hQVGVL4GToLlDfj1xRK4fXsbMVE7dkRy1sF+z5MncptC+5iRjMf5XtkPkUlt1TC1u88rveivyQVy7Ib0oeqMZ2TjRGOh+QmxhBvL5Z+mBZxcZW0rgdesTClpOrrL3kVyfhaM82nU/vpxmKdfeXs9lxfDH1LXswfFvjVIMt96n6zC87YMqliFVrbInh59+oPoi3ezLR43ZawcpWmApMlVrY8nWksmaY/0x0Mb5Vz/Z57Lsoxh5kGY51Z1nJe/sJtjnTXR3btRpsB+gXfFTVOwNS4pecjqGzJbeD3sEEeRuksV27Ul4rW9q9zRW61GSbchOrOuWMa2QR7WzD9tdF6XuiiWC7tzwXQnS2R8nRmvoi2iDHXXS2Yr1+zXKy+pHueLJdVyl2tnzUbOJa2DJwfrVNwjtGxnxqN7N9jurDsQIkd7OsG7iaz0u2C1hYuhBvJYHbGX9Xmcr2ebzwIBH36YlVX2EaqWJnK5kKRJWZbPkDb30giazY+LP2bDcNgW6JLe9LVdo60oquVfifxKYQKbP3hJvnGTj3xxioiCcUm9koSBhaH6z5FczQD1U0DFClgq0wFYjBUcO2Jj/wZqrkJrabpkC3xJa1qrOznStsiXcstwVOJ0IvwDgBYBuecAGl91gfXv/MRCwP3mQ7hOTetmgwXMFWNxX+jO3qt9nmmYLW78SvdSxDlW0d9lt/xpaEZBR7QvIkyJV69I/HsVa6q7ZeOOLmNy3aLFWx7akT12TL08dq+rasflvfhtJcygA4D9eT2WO2nEzWQ/YQCLbj32CL/Vd1sj3w3zJLoJWbm2G1oGTf00egOaxQxVbWuE7tWlbTKIufsmppJ4jwj5vF2usama9iWcus2XEKW6zjtNAv3kKFx0uZVGj4KACDLr5yNfcLR9NaNA2sZCtMBRSAs9i3fKGqbCNgm9r1bHkM0BK1NNnO2RCt16mwJWlGyi3AOywoGyQ/hglIYuVle6jLAriiLgt4SYyV0RRkE6gxRlrJVmhcFPixsL3wbgNVGX/86iSvuJ4ti3UpcXkqJtucr/S2bAGFLdkkVwaKNUpAban5fXJwPfrqyDj2z+GCBu7x86nZmWQ7uPF1cYxgZpiIksb9srF9sCtLqkIXPOIg6cN6tlxBW5xYky33ea23V2a7t6TakRIxWWsW+Qjd21LdDsH3W40gkLncuCHJ2ZoTRZgKKxtbbj9W9sThlnciPJ1atjnLe7LZHha2/A/Yfk1ma+u9Rnp8qfdwaMndJyWQG/lQQTaBm0zcGraSjTtdm2xz7pZak11eCo0/stKEqWfL7qYtZmhhe+Rt/Trm+TJbS+81PHw9ldzweR06h7T7Qn6v6TUPNWyFqSCyYOSL5ruDmb01wIxvTln2HWLbdwRbi0tpYSs2/EvzZkhsbb3X5uYaZWf7tBRQ4TXXavnJUsdWmApcZLbCqSxtdzDnzdHlQBlna9ss5Y+CjbyFLUmOx5IYQ5DYkt5rqm+O57xeXmJjW6A4mFY4Qm5MU8FDHVtL8ZnysHKlYN1CGvFpbdvntbJN2Vpm20u1sRW3t2Ps80psp5ZSu4etDtXG1sELXKL8fIEWBtiUFFbL1szNUtiKTkaBaWA++BZsZstPsKe0i71Fc+G3sSXuFjl81uxNie0RfVWLuRKfQFsprGxDy5mkF5DtEvQvVrGVNK6NrZiabqmXaIoMOLXFTT1bnvEQmUWMVrYbcfc9V4UnscXerXa7kGkFfe1+WNkuDWNNScCplnq2e33iqmx74n0T2XYjf2/Ea348NQ++nu2XqHHb6vUEVrZOX8pISy4yADF2JzRNVOxNGGaUlS1euLQCU8K7ZW8KO1tj4mrGkdAKLgS3I675SPOvi9hw9qE6NerZOuJm+eCwmBcpufi0KApWG6ItITdpTfBAPDluenm+242PUq4dCh1CqP6lDi7xLVJZHJyTn+zVg1ijBEdHPoZ5t+2pUsFWn7i64TmTPo9KsBpdR+eEtydC6SPavW1ge5JMkygAyXYwur5k68aAWcsa23wll35AlheZlFKO6ABHZVaK0D1xXxZID2pHyS8rx/ChppqHBra6qWAY9TMllg2jSKkC6ST6Y9PANj2rRTLQj5DICdO66VO4+qKgC+1rBxVxLcfqDrrmsbY9rKrY9tSJazpMR1AdAA3ORqlZA9uXTV1ZblPB1knDhr0Kp+EX/1T+U7aaxrU4o/NzxaVFRuJoC7bOPM6sv8bFYrIfrS8g4/Jt2fYU58xaX9Z1LZOtoxRltWfrpH2Q1ZEKLN8sZj7oVJzvew6pgY4UcS3H6EFfPsQ2eKJYlqgN2wurPKxuF6gUKFrLjdPFWe1i+lrWLvb0CFYXWdlB7yX75QqURoIChF6GFqqztXywuF+AWj8IIy94nV8O+nQtGymCz1ypx0b4JsCbdOS6nmC/LBqtZcHB66b88d2USmVJe05P2OxfMq8yl+enM676CHDl6WFRVdO7YX+v1jZM58f+Wa06BcE5fBynverAXjE9jWJxvn/on45TbBZeLTZYBC2pFSG2b7Wh4R52mn2Lje2/+Z6t/ebXYtF93YT/0u+lea83x8XSvbx1knmBKrG14mr8qnitYx/udadXqxHfQUN2snjM5CUE/60LfWeZWbwoHFfXExKtbCcWnxfric/LMxz7U41DF7p7a2VLYjUqx1WbWM2PELzZrkXwbU+6ne3Bl8sesOAMSr3r688UvOmtbeuNba8WsbHF6e8aR9J7rbFn0I8QvHCpCQU4UqJb2Ta2PcuJ7Xqv/Qwh++Ub+RB+ibFeT25je7dMcLKU/djXOyhCGnqpCvdqWeqHFvvWEqrNLfkgP1aeWtMPJGTDTCxmRW/+C+eIxrPNXjKQt1AuWMKC9zGtO9U/UfC+mvqwy+vR/BgO3ATQyPzLuYtXo+UXfuYLYJoE5DUQm7809u8uOLFGbeKJE73gykl/9QEoPbWdBergAMD2tCep/eoe8Z5+8yNYSOqhmgCE5zLsu6Aytg4DMDpAY8aTqrSPSmCCk4BUi5Rsbta2XkPleq7ugeWxmRT5o4U0DSzliatuqeAIJomTBkmgZuWrOfm4dP3zllNJsAaQ/d79KBJcE+CFs+MOv6swO04Xy6vySiP/IewG0pHjs5JJQtKbxPu4J3yjwktgOCYBSNm+nS9uMX85cuBzYy38xBIMwSWOLNFst+I5I1445ZNS88vy45nv8rLOdpvfKDr9MUKh4MTOmdRUT971MnzerVjpgi1avVLcZazT2AL6hwmpr3pphZS2pCI2ghxT0H1ekkPlkRvho2owkiPVmNb80+SJt4+jQY82jINgTUpMxPOtB8zxq13iCXs9ATjhEkC3/EQXdSH1+T61rzK4IS2wpAd8qbIlhlsidEiGp35zpcMPlIvkgeFNfNqnik9cjS2etrjkfL6Vv/pxG0wpeBc8SKumu2ptrsoWm20+KZNIhxUJxR+hwqpUYYetV5g2b+6jssUNP3inhAeduZYc+Y8gIWuR64l6a6xSWf64whbPaRHu6tGXmn28hioh/WvdhKdMYZ1K+4UqbEnRENfFO9KdutNcxvtz5UHgBqw1JimLoDatzBabw7yjEm0k2ml6i9HPFgq3U9IZuZS6CEtsibLICOcipLpk9UFbKzPWHqxPLACcBU4K3wXbgkS7iEnwRVPT4w/aJrlTTyAmhthcRF8EW9yqysNexfNCzy+NzvQfMWQHqT0Fbih/40SaseYSW1zTgs2H55o2foKgqcb0I0h4e7AInI8pWba8m2BLYmbBzpn3Wb2P90mjaSvHmDLzE7Am784I+pRt/gQkT+HOX50CweWjalvLc8hjuHGyos4sTtQNdmf6ziJeZ5DFLduyfoTIr7NevhWTUPhKPQyzZPJZxH5XxjetugdK/2WHgnLyUQd/IpuLWmCkCfRAfPqQ/VPJu4PS3hE2yoAbbv71+N5cesdwC0Ag1+ahV3GOHlUvD/zI70iaT49LSU7j+YdrG/k/jzeOcxwplI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www.norad.no/no/aktuelt/grafisk-profil/_attachment/125445?=true&amp;_ts=121a718444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0"/>
            <a:ext cx="1638300" cy="68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upload.wikimedia.org/wikipedia/en/a/a2/University_of_Oslo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304" y="342900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2" descr="data:image/jpeg;base64,/9j/4AAQSkZJRgABAQAAAQABAAD/2wCEAAkGBxQSERMTEhMSFRUWFSEVGRYWGRgXFRgcJB4YIB0dHR0ZHSggGCYmHB8XLTEhJTUtLi4uGyAzODMuNygtLi0BCgoKDg0OGxAQGy8mICYyNzIzMjgsLDQvMDc0LC80NC83LCwvLCw0LDcsLzQ3LCwsLCwsLDQsLCwsLCwsLCwsLP/AABEIAFAA7wMBEQACEQEDEQH/xAAbAAEAAgMBAQAAAAAAAAAAAAAABQYDBAcCAf/EAD4QAAEDAgMFBQQIBQQDAAAAAAEAAgMEEQUSIQYTMUFRYXGBkaEUIjKxByNCUmLBwtFygpPh8DNDkvIWJFT/xAAaAQEBAQEBAQEAAAAAAAAAAAAABAUDAgEG/8QAMxEAAgICAAMGBAYBBQEAAAAAAAECAwQREiExBRNBUWGRFCJx8CMyUoGhsdFCYpLB4ST/2gAMAwEAAhEDEQA/AO4oAgCAIAgCAIAgCAIAgCAIAgCAoH0rYzJE2GCMlolDi8jiWjKMvccxv3LR7PqjJuT8DP7QslGHDHxKHhle6ne2WI5XN8iOYPUFbNlcbIcMj87XbZXapRO7Uswexjxwc0OHiLr8tJabR+xT2tmVfD6EAQBAEAQBAEAQBAEAQBAEAQBAEAQBAEAQBAEAQBAEAQFc212XFdE0BwZLGSWOIuNbXaedjYeQVONkOmW/A43UqxaKjhX0ZzbxpqJYxGDchmZznDpqBlv11Vs+0Vw/KuZFHs9cW2zqDW2FhwGiyTTPqAIAgCAIAgCAIAgCAIAgCAIAgCAIAgCAIAgCAIAgCArW0218dKcjAJZbXyg2Df4rXPgB5KzHw5W83yRFk5saeS5s59W7W18zy1sjh+GBv9i5accSiC217mZLNusfy/wj1RUWKOILPbf53vA8nuSU8Rcnw+3+D5GOY+a4vf8AyWanxHEqRm8qgySMciRnPYC3h5FSd1i3S4a+TKXfl0R4rEmvv76FvwjF46huZh1HFp0cP86qG6iVT1I0MfJhetxN9cSgIAgCAIAgCAIAgCAIAgCAIAgCAIAgCAIAgCAIAgK9tdjRgYGMP1jxx+6Ovf0VuHj95Lil0RndoZfcx4Y/mf8AByypxAMcbAOfzdw9ea20jBUG1sk9j9o5454omlpZJKA4FoubkAm41uB8lNlY0JQc31SLcTJnXONcejZ2BYB+iKR9JNc4CKJmvGR3dwH6vJavZtablN/QxO2LmuGtfVlRoa98cjHsuxzTexBsey45FaNlcZRcX0MmqyVclOPVHWMGxJtREJG6Hg4XvlPML89dU6p8LP1WNfG6tTRvLkdwgCAIAgCAIAgCAIAgCAICH2qxg0kG8aGl2YNAdex68OwFU4lCus4X0I87K+Gq411JWG+UZrZrC9uF+dvFTvW+RXHelvqRW1WMGlg3jQ0uzBoDr2PXh2XVGJQrrOF9CTOyvhquNdSVhJytzWzWF7cL87eKnlrfIrjvS31IfZfGHVTZZCGhokLGWBuRxubnoR6qrLx1S1FddcyLBypZMZT1y3pH3FcYe2ZtPTsa+VwzEuNmMb1NtT3L5TRFwdlj1H+WL8qSsVNS3J8/RI13DEWAuvTSW1yAOaT3H917/wDlly+ZevI8P46Cctxl6c0SOA4uyqiEjRY3yuadS09PkuORRKmfCyjEyY5FfHE09qMafTmBkTWufM/KA69uQ5Hq5q6YuPG3icnySOOdlyocIwW3J6+/c+GXEPuUnm9NYvnL+A5Zn6Y+7IWo/wDdfLS1MTYqkMJZIwkjhp3jXr5Knh7iCtqluPiiWNnf2um6CU1zTOUhhaS0ixBsR0I0PqtVPfMhnsuP0aUO8rM54RNLvE6D81H2hZw1cPmd+zq+K7i8jriwj9Acv2jq97UyO5A5R3DT53W/iw4Kkj8rm295dJ/t7EVM0kG3HiO9UIlLUcddRUVJkjaXytL3B19OBPA9XBZ8cdZN0+J8ka08t4WPXwrbf3/2XTD6sSxMkbwe0OWXZBwm4vwNqmxWQU14kfj2LOhfTsYGl00oZ719G6XOh5XC7Y9CsjOUuiWyfKyXVKEY9ZPX/pJVc4jje88GNLj3AErhCLlJRXiU2TUIOT8FsreEYtXVEQlZHTBpuBcvB0NuvVXXUY1U+BuX8GbjZOXfWrIxjp/U9T7QVFM5vtcLBG423kRJDe8Hj6eK+RxarU+6k9rwYnm3USXfwXC/FPoWdrgQCNQdVA1o1E98yGbi7zXmmDW5Gx53O1zX6cbcx6qp0RWP3rfNsjWTJ5Xcpckt7JpSlpA49jUkcjYadjHyZTI7NezWgdh4n/OKsx8eMoudj0un7mflZc4TVdSTlrb9Ebuz+I+0U8cpABcNQOAIJBtftC45FXdWOHkUYl/f0xs8yRXEoCAICm7dVI39HG65aH714DS4kAi2g46Z1qYEH3dkl11pffsYnati72qD6b2+X36kv/5TD92f+jJ+ym+Ds9PdF3x9Xr/xf+CCx7EmVdRRwRh1t7neHtczhbk4a6Z1Xj0yorsnLy0uf36Gfl3xybqqo+e3tNf3+5aceqd3TTP6Rm3faw9bLPx4cdsY+pq5U+CmcvQ0diabd0UQ+8C/zJPyXXOnxXyOHZlfBjR9efuaOOwT09V7ZDGZWlmR7B8Qtz59i7Y8q7ae5m9Pe0yfLjdTf8RXHiWtNEng+0lPU2DH2f8Acdo7+/gp7sS2r8y5eZXjZ9F/KL5+T6ks1gHAAX6KdtsrSS6FPxidrsVgD3Na2JmY5iALm55/y+S0qYtYkmlzbMbIlGWfBSelFbLBV4xThjs08QBBGjmk+iijj2t8ov2NKeVTFbc17lZwecS1UlYAWwQxbtpd9qwtz8fMK+6LrpVP+pvZlY9iuyJZPSEVpepy6qjkD3OkbYucXG3w3JubHvWnHSWkSuanzR1b6LcP3dIZTxmfcfwjQeuY+Kxu0LOK3h8jX7Oq4a+LzLHj1eIKeWU/Zbp3nQeqlor7yxRKsizu6pT8kcmpqkPva+nG6/RtaPyJsRsLiGgXJIAHUnQLy3pbZ9S20kXdsIfibWWuyCmy2Pbp8jbwWTxcOK34ykbvBx5yj4Rj/Z72RduZKijd/tvzx3+47l4fmvmZ+JGNy8eT+qPXZ+6pzx34Pa+jPtX9bisLeUEJf3Odca+GVIfJiSf6nr2Fn4mfFeEVv92bO21Tu6KX8QDPM6+l1zwYcV8fc69p2cGNL15e5ubO027pYWdGC/edVyyZ8dsn6nbEr7uiEfQ19sWA0U9+TbjvBFl0wm1fHRz7RSeNPfkZNlXk0cBPHdhectJXS15nrBbePBvyInZH6yprZ9dZN2Oml7/p81TmfJVXX6bJOz/nvut9dexYsRrGwxPlf8LG37T0A7SVDXW7JqK8TSutjVBzl0RGbNULg188v+rOcx/C37LfAKjKsW1XD8sfvZJhUyUXbZ+aXP6LwRq7AutBLEf9qd7B3aH5krp2gt2KXmkzl2S9VSh+mTRZlAagQBAVSE73F3m+kMNvE2/daMvkw1/uZkx/E7Qb/Si1rONYqkX1uLuPEQxW7if+y0X8mGv9zMmP4naDf6UZPpCqC2lyC95Hhgt4n8l57Oju7ifgtn3tibWPwrrJpE+wCGEDUiNnLiQ0dPBRvc5/VmitV1/Rf0eMLxFlRGJY75Tca6HTRfbapVS4ZdTzRfC6CnDoQ22WDQyQSSuaGyMbmDxoSRyPW6qwsiyNiguj8CLtLEqsqlNrTXiSOzU7n0kLnklxYLk8T2rhlRUbpKPTZThTlOiEpddFdwWhjq6ytklYHta4RtDhccwbf8R5q6+yVNNcYvTfMzcamGTk2znHaT0tlih2epW6iCLxbf5qF5Vz6yZpRwseL2oL2KDj2OzGompJMjGxu9xrBlDmWuDxN9CPJaeJVDhVi6sze0pWL5V+UjTBvLMtfMQ23Uki3qrG9LbMmCbkkup1ugpWxRMjb8LGho8F+bnJyk5PxP2EI8MVHyKT9LGJZYoYBxe4vd3N4eZPotHs2vcnPyM3tOfyKHn/ANFMpaKSHdOeAGzsL2i/vWHMjlx0WmrYzbS8DHtplCKk/EsWzFPnqoha4Ds58NR62XDKlw1SPeDDjviv39v/AEtOyf1k9bP1m3Y6+6NfmFn5fy11w9N+5rYHz222+uvY87Tj2eop6wfCDupf4DwPhr6L7i/i1ypf1X1POd+DdDJXTo/oxsu8TVVZUA5mlzY2HkQBr+nzXzKXd1V1vr1Z9wZK2+21Pa5JGHb12c0lOL/WzC/cLD9XovfZ/wAqnZ5L7/o59rPiddX6pff9ltAWabBVdt60vDKOL3pZnC4H2W3vr0/YFaODXwt3S6IyO07uJLGh+aX8ImpAKWkNuEURt22b+ZUq3ddz8WXS1j471/pX9IjNgKXJRNJ4vcXn5A+QC79oz4r36ciXsivgxk/Pn9/sa20E8tRUtggY2RsJEkgc7K0u+y093Ht8F7x4wqqdk3py5I55c7L7lVWk1Hm+fj4I3va6/wD+eD+of2XLgxv1v2KO8zP0R9zR2QL2VVZHI0Ne4tkIabtF78D4hdszhlVXKL2uhP2fxxvthNafJltWaa4QBARWE4NuJZ5S8vdM4E3AGWxdYDrxHkqLsjvIRhrXCSY+L3Vk7N7cv4JVTlZFYVg25mnlLy90zgdRbLbNoNdeI8lRbkd5CMNa4SSjF7qydje3L+BjGCiokge55AhdnygXzG7SL66cPVKch1RlFL8wyMRXThJv8r39en+CVU5WV52zJjcXUtQ+AON3Myh8Z7gSLK34xSWrY8WvHozO+AcJN0Tcd9Vra9gdnHyke1VL5mA3EYaI2E/isTmT4uMF+FDT897YeDOx/jWOS8taX7k+1thYWFhYdAo976mhrS0iM2dwYUkbmB5eXPLy4ixJIA/Jd8nId0uLWvAlw8RY0HFPe3slVOVlH+krZZ1Q1tRAProhqBxezU2HaDw8QrcPI7t8MujJ76uNFd2Al3s0BfxDje/UA28eC0cptUy0YtNSjmKP7/wdZWCfoikbZ4DCZ/baua0DGBu6A955BJDQb63vwAV+NfNQ7qtc34kWRRBz7yb5LwKBLjbqisMrwGh/uNbya37LR3fmtWqtVwUUZOU3ZubLlsbOxk5zmznNyR6EkuPQDsUucm61rpvmfey9d699dci6YBhIpYREHF2pJcRYkn/AszIvd0+NrRs4mMsevgT2ZsVoGzwvidoHC1+h5HwK8U2OuamvA930q6t1vxNbZ7Bm0kRja4uu4vJItcmw4dwC6ZOQ758TWjlh4ixq+BPfPZq4zs6Z52TtmdG5jbNs0GxuTfU9voulGUq63Bx2mcsnBd1qtU9NdOQGBznR1dOR2NY0+dl8+Ir8K17s+/C3eNz9kbeEYFFT3cwFz3fFI85nnxXO7JnbyfTy8Drj4ddHOPV+L6mbGaD2iF8WbLnFibX5grzTb3U1PW9HvJp76t171syUdJuoWxMPwMygkX5cbX9F8nPjm5PxPVdfd1qEfBaNbA8JFMxwzF7nvL3vIsXE/Je773a09aS5JHPFxlRFre23tvzJJcCkjGYQBVuqQ8+8wMLLaG3O/lou7v3SqtdHvZKsbWQ7k+q1ok1wKggCAIAgCAIAgCAIAgCAIAgK3jOyrXl0tO4Qzk5swHul1tCRy5a+hVdOW4rgmtoiyMNWTVkXpor9Zj+MU7S2SjjlsP8AVjDnX/lYbnyXSNONN8paOsp2x8CiYzNX1kgfNDUuI0a0QyBre5obotCpU1LUWvdEdinN7kn7MkcH2ArZiC5ggaD8Uh17w0anxsudmbXHo9n2OLKXXkdWwPAI6VtxeSS1jI6wJ7BbRo7ll3ZE7Xz6eRXRjV0r5Ubrp5ACd1fVoAzC5u6zj2ADXqddAuBQZKaV7m3czI77pdceYHDw8EA3j83wDLbjf3r9LW4dt/BAfDM+zju9RewDhd1vh7Bft4IDM8kcBdAeGPdmILQG5QQ6/E3dcWtpYBuvO/YgGd1vh6218uWl0Aje4gXbY2Fxe9tBfXnbXyQHqRxHAX9EBipZ3Oa0ujLCRq0kEg34ace9AZmk9PHzQHpAEAQBAEAQBAEAQBAEAQBAEAQBAEAQBAEAQBAEAQBAEAQBAEAQB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data:image/jpeg;base64,/9j/4AAQSkZJRgABAQAAAQABAAD/2wCEAAkGBxQSERMTEhMSFRUWFSEVGRYWGRgXFRgcJB4YIB0dHR0ZHSggGCYmHB8XLTEhJTUtLi4uGyAzODMuNygtLi0BCgoKDg0OGxAQGy8mICYyNzIzMjgsLDQvMDc0LC80NC83LCwvLCw0LDcsLzQ3LCwsLCwsLDQsLCwsLCwsLCwsLP/AABEIAFAA7wMBEQACEQEDEQH/xAAbAAEAAgMBAQAAAAAAAAAAAAAABQYDBAcCAf/EAD4QAAEDAgMFBQQIBQQDAAAAAAEAAgMEEQUSIQYTMUFRYXGBkaEUIjKxByNCUmLBwtFygpPh8DNDkvIWJFT/xAAaAQEBAQEBAQEAAAAAAAAAAAAABAUDAgEG/8QAMxEAAgICAAMGBAYBBQEAAAAAAAECAwQREiExBRNBUWGRFCJx8CMyUoGhsdFCYpLB4ST/2gAMAwEAAhEDEQA/AO4oAgCAIAgCAIAgCAIAgCAIAgCAoH0rYzJE2GCMlolDi8jiWjKMvccxv3LR7PqjJuT8DP7QslGHDHxKHhle6ne2WI5XN8iOYPUFbNlcbIcMj87XbZXapRO7Uswexjxwc0OHiLr8tJabR+xT2tmVfD6EAQBAEAQBAEAQBAEAQBAEAQBAEAQBAEAQBAEAQBAEAQFc212XFdE0BwZLGSWOIuNbXaedjYeQVONkOmW/A43UqxaKjhX0ZzbxpqJYxGDchmZznDpqBlv11Vs+0Vw/KuZFHs9cW2zqDW2FhwGiyTTPqAIAgCAIAgCAIAgCAIAgCAIAgCAIAgCAIAgCAIAgCArW0218dKcjAJZbXyg2Df4rXPgB5KzHw5W83yRFk5saeS5s59W7W18zy1sjh+GBv9i5accSiC217mZLNusfy/wj1RUWKOILPbf53vA8nuSU8Rcnw+3+D5GOY+a4vf8AyWanxHEqRm8qgySMciRnPYC3h5FSd1i3S4a+TKXfl0R4rEmvv76FvwjF46huZh1HFp0cP86qG6iVT1I0MfJhetxN9cSgIAgCAIAgCAIAgCAIAgCAIAgCAIAgCAIAgCAIAgK9tdjRgYGMP1jxx+6Ovf0VuHj95Lil0RndoZfcx4Y/mf8AByypxAMcbAOfzdw9ea20jBUG1sk9j9o5454omlpZJKA4FoubkAm41uB8lNlY0JQc31SLcTJnXONcejZ2BYB+iKR9JNc4CKJmvGR3dwH6vJavZtablN/QxO2LmuGtfVlRoa98cjHsuxzTexBsey45FaNlcZRcX0MmqyVclOPVHWMGxJtREJG6Hg4XvlPML89dU6p8LP1WNfG6tTRvLkdwgCAIAgCAIAgCAIAgCAICH2qxg0kG8aGl2YNAdex68OwFU4lCus4X0I87K+Gq411JWG+UZrZrC9uF+dvFTvW+RXHelvqRW1WMGlg3jQ0uzBoDr2PXh2XVGJQrrOF9CTOyvhquNdSVhJytzWzWF7cL87eKnlrfIrjvS31IfZfGHVTZZCGhokLGWBuRxubnoR6qrLx1S1FddcyLBypZMZT1y3pH3FcYe2ZtPTsa+VwzEuNmMb1NtT3L5TRFwdlj1H+WL8qSsVNS3J8/RI13DEWAuvTSW1yAOaT3H917/wDlly+ZevI8P46Cctxl6c0SOA4uyqiEjRY3yuadS09PkuORRKmfCyjEyY5FfHE09qMafTmBkTWufM/KA69uQ5Hq5q6YuPG3icnySOOdlyocIwW3J6+/c+GXEPuUnm9NYvnL+A5Zn6Y+7IWo/wDdfLS1MTYqkMJZIwkjhp3jXr5Knh7iCtqluPiiWNnf2um6CU1zTOUhhaS0ixBsR0I0PqtVPfMhnsuP0aUO8rM54RNLvE6D81H2hZw1cPmd+zq+K7i8jriwj9Acv2jq97UyO5A5R3DT53W/iw4Kkj8rm295dJ/t7EVM0kG3HiO9UIlLUcddRUVJkjaXytL3B19OBPA9XBZ8cdZN0+J8ka08t4WPXwrbf3/2XTD6sSxMkbwe0OWXZBwm4vwNqmxWQU14kfj2LOhfTsYGl00oZ719G6XOh5XC7Y9CsjOUuiWyfKyXVKEY9ZPX/pJVc4jje88GNLj3AErhCLlJRXiU2TUIOT8FsreEYtXVEQlZHTBpuBcvB0NuvVXXUY1U+BuX8GbjZOXfWrIxjp/U9T7QVFM5vtcLBG423kRJDe8Hj6eK+RxarU+6k9rwYnm3USXfwXC/FPoWdrgQCNQdVA1o1E98yGbi7zXmmDW5Gx53O1zX6cbcx6qp0RWP3rfNsjWTJ5Xcpckt7JpSlpA49jUkcjYadjHyZTI7NezWgdh4n/OKsx8eMoudj0un7mflZc4TVdSTlrb9Ebuz+I+0U8cpABcNQOAIJBtftC45FXdWOHkUYl/f0xs8yRXEoCAICm7dVI39HG65aH714DS4kAi2g46Z1qYEH3dkl11pffsYnati72qD6b2+X36kv/5TD92f+jJ+ym+Ds9PdF3x9Xr/xf+CCx7EmVdRRwRh1t7neHtczhbk4a6Z1Xj0yorsnLy0uf36Gfl3xybqqo+e3tNf3+5aceqd3TTP6Rm3faw9bLPx4cdsY+pq5U+CmcvQ0diabd0UQ+8C/zJPyXXOnxXyOHZlfBjR9efuaOOwT09V7ZDGZWlmR7B8Qtz59i7Y8q7ae5m9Pe0yfLjdTf8RXHiWtNEng+0lPU2DH2f8Acdo7+/gp7sS2r8y5eZXjZ9F/KL5+T6ks1gHAAX6KdtsrSS6FPxidrsVgD3Na2JmY5iALm55/y+S0qYtYkmlzbMbIlGWfBSelFbLBV4xThjs08QBBGjmk+iijj2t8ov2NKeVTFbc17lZwecS1UlYAWwQxbtpd9qwtz8fMK+6LrpVP+pvZlY9iuyJZPSEVpepy6qjkD3OkbYucXG3w3JubHvWnHSWkSuanzR1b6LcP3dIZTxmfcfwjQeuY+Kxu0LOK3h8jX7Oq4a+LzLHj1eIKeWU/Zbp3nQeqlor7yxRKsizu6pT8kcmpqkPva+nG6/RtaPyJsRsLiGgXJIAHUnQLy3pbZ9S20kXdsIfibWWuyCmy2Pbp8jbwWTxcOK34ykbvBx5yj4Rj/Z72RduZKijd/tvzx3+47l4fmvmZ+JGNy8eT+qPXZ+6pzx34Pa+jPtX9bisLeUEJf3Odca+GVIfJiSf6nr2Fn4mfFeEVv92bO21Tu6KX8QDPM6+l1zwYcV8fc69p2cGNL15e5ubO027pYWdGC/edVyyZ8dsn6nbEr7uiEfQ19sWA0U9+TbjvBFl0wm1fHRz7RSeNPfkZNlXk0cBPHdhectJXS15nrBbePBvyInZH6yprZ9dZN2Oml7/p81TmfJVXX6bJOz/nvut9dexYsRrGwxPlf8LG37T0A7SVDXW7JqK8TSutjVBzl0RGbNULg188v+rOcx/C37LfAKjKsW1XD8sfvZJhUyUXbZ+aXP6LwRq7AutBLEf9qd7B3aH5krp2gt2KXmkzl2S9VSh+mTRZlAagQBAVSE73F3m+kMNvE2/daMvkw1/uZkx/E7Qb/Si1rONYqkX1uLuPEQxW7if+y0X8mGv9zMmP4naDf6UZPpCqC2lyC95Hhgt4n8l57Oju7ifgtn3tibWPwrrJpE+wCGEDUiNnLiQ0dPBRvc5/VmitV1/Rf0eMLxFlRGJY75Tca6HTRfbapVS4ZdTzRfC6CnDoQ22WDQyQSSuaGyMbmDxoSRyPW6qwsiyNiguj8CLtLEqsqlNrTXiSOzU7n0kLnklxYLk8T2rhlRUbpKPTZThTlOiEpddFdwWhjq6ytklYHta4RtDhccwbf8R5q6+yVNNcYvTfMzcamGTk2znHaT0tlih2epW6iCLxbf5qF5Vz6yZpRwseL2oL2KDj2OzGompJMjGxu9xrBlDmWuDxN9CPJaeJVDhVi6sze0pWL5V+UjTBvLMtfMQ23Uki3qrG9LbMmCbkkup1ugpWxRMjb8LGho8F+bnJyk5PxP2EI8MVHyKT9LGJZYoYBxe4vd3N4eZPotHs2vcnPyM3tOfyKHn/ANFMpaKSHdOeAGzsL2i/vWHMjlx0WmrYzbS8DHtplCKk/EsWzFPnqoha4Ds58NR62XDKlw1SPeDDjviv39v/AEtOyf1k9bP1m3Y6+6NfmFn5fy11w9N+5rYHz222+uvY87Tj2eop6wfCDupf4DwPhr6L7i/i1ypf1X1POd+DdDJXTo/oxsu8TVVZUA5mlzY2HkQBr+nzXzKXd1V1vr1Z9wZK2+21Pa5JGHb12c0lOL/WzC/cLD9XovfZ/wAqnZ5L7/o59rPiddX6pff9ltAWabBVdt60vDKOL3pZnC4H2W3vr0/YFaODXwt3S6IyO07uJLGh+aX8ImpAKWkNuEURt22b+ZUq3ddz8WXS1j471/pX9IjNgKXJRNJ4vcXn5A+QC79oz4r36ciXsivgxk/Pn9/sa20E8tRUtggY2RsJEkgc7K0u+y093Ht8F7x4wqqdk3py5I55c7L7lVWk1Hm+fj4I3va6/wD+eD+of2XLgxv1v2KO8zP0R9zR2QL2VVZHI0Ne4tkIabtF78D4hdszhlVXKL2uhP2fxxvthNafJltWaa4QBARWE4NuJZ5S8vdM4E3AGWxdYDrxHkqLsjvIRhrXCSY+L3Vk7N7cv4JVTlZFYVg25mnlLy90zgdRbLbNoNdeI8lRbkd5CMNa4SSjF7qydje3L+BjGCiokge55AhdnygXzG7SL66cPVKch1RlFL8wyMRXThJv8r39en+CVU5WV52zJjcXUtQ+AON3Myh8Z7gSLK34xSWrY8WvHozO+AcJN0Tcd9Vra9gdnHyke1VL5mA3EYaI2E/isTmT4uMF+FDT897YeDOx/jWOS8taX7k+1thYWFhYdAo976mhrS0iM2dwYUkbmB5eXPLy4ixJIA/Jd8nId0uLWvAlw8RY0HFPe3slVOVlH+krZZ1Q1tRAProhqBxezU2HaDw8QrcPI7t8MujJ76uNFd2Al3s0BfxDje/UA28eC0cptUy0YtNSjmKP7/wdZWCfoikbZ4DCZ/baua0DGBu6A955BJDQb63vwAV+NfNQ7qtc34kWRRBz7yb5LwKBLjbqisMrwGh/uNbya37LR3fmtWqtVwUUZOU3ZubLlsbOxk5zmznNyR6EkuPQDsUucm61rpvmfey9d699dci6YBhIpYREHF2pJcRYkn/AszIvd0+NrRs4mMsevgT2ZsVoGzwvidoHC1+h5HwK8U2OuamvA930q6t1vxNbZ7Bm0kRja4uu4vJItcmw4dwC6ZOQ758TWjlh4ixq+BPfPZq4zs6Z52TtmdG5jbNs0GxuTfU9voulGUq63Bx2mcsnBd1qtU9NdOQGBznR1dOR2NY0+dl8+Ir8K17s+/C3eNz9kbeEYFFT3cwFz3fFI85nnxXO7JnbyfTy8Drj4ddHOPV+L6mbGaD2iF8WbLnFibX5grzTb3U1PW9HvJp76t171syUdJuoWxMPwMygkX5cbX9F8nPjm5PxPVdfd1qEfBaNbA8JFMxwzF7nvL3vIsXE/Je773a09aS5JHPFxlRFre23tvzJJcCkjGYQBVuqQ8+8wMLLaG3O/lou7v3SqtdHvZKsbWQ7k+q1ok1wKggCAIAgCAIAgCAIAgCAIAgK3jOyrXl0tO4Qzk5swHul1tCRy5a+hVdOW4rgmtoiyMNWTVkXpor9Zj+MU7S2SjjlsP8AVjDnX/lYbnyXSNONN8paOsp2x8CiYzNX1kgfNDUuI0a0QyBre5obotCpU1LUWvdEdinN7kn7MkcH2ArZiC5ggaD8Uh17w0anxsudmbXHo9n2OLKXXkdWwPAI6VtxeSS1jI6wJ7BbRo7ll3ZE7Xz6eRXRjV0r5Ubrp5ACd1fVoAzC5u6zj2ADXqddAuBQZKaV7m3czI77pdceYHDw8EA3j83wDLbjf3r9LW4dt/BAfDM+zju9RewDhd1vh7Bft4IDM8kcBdAeGPdmILQG5QQ6/E3dcWtpYBuvO/YgGd1vh6218uWl0Aje4gXbY2Fxe9tBfXnbXyQHqRxHAX9EBipZ3Oa0ujLCRq0kEg34ace9AZmk9PHzQHpAEAQBAEAQBAEAQBAEAQBAEAQBAEAQBAEAQBAEAQBAEAQBAEAQB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data:image/jpeg;base64,/9j/4AAQSkZJRgABAQAAAQABAAD/2wCEAAkGBxQSERMTEhMSFRUWFSEVGRYWGRgXFRgcJB4YIB0dHR0ZHSggGCYmHB8XLTEhJTUtLi4uGyAzODMuNygtLi0BCgoKDg0OGxAQGy8mICYyNzIzMjgsLDQvMDc0LC80NC83LCwvLCw0LDcsLzQ3LCwsLCwsLDQsLCwsLCwsLCwsLP/AABEIAFAA7wMBEQACEQEDEQH/xAAbAAEAAgMBAQAAAAAAAAAAAAAABQYDBAcCAf/EAD4QAAEDAgMFBQQIBQQDAAAAAAEAAgMEEQUSIQYTMUFRYXGBkaEUIjKxByNCUmLBwtFygpPh8DNDkvIWJFT/xAAaAQEBAQEBAQEAAAAAAAAAAAAABAUDAgEG/8QAMxEAAgICAAMGBAYBBQEAAAAAAAECAwQREiExBRNBUWGRFCJx8CMyUoGhsdFCYpLB4ST/2gAMAwEAAhEDEQA/AO4oAgCAIAgCAIAgCAIAgCAIAgCAoH0rYzJE2GCMlolDi8jiWjKMvccxv3LR7PqjJuT8DP7QslGHDHxKHhle6ne2WI5XN8iOYPUFbNlcbIcMj87XbZXapRO7Uswexjxwc0OHiLr8tJabR+xT2tmVfD6EAQBAEAQBAEAQBAEAQBAEAQBAEAQBAEAQBAEAQBAEAQFc212XFdE0BwZLGSWOIuNbXaedjYeQVONkOmW/A43UqxaKjhX0ZzbxpqJYxGDchmZznDpqBlv11Vs+0Vw/KuZFHs9cW2zqDW2FhwGiyTTPqAIAgCAIAgCAIAgCAIAgCAIAgCAIAgCAIAgCAIAgCArW0218dKcjAJZbXyg2Df4rXPgB5KzHw5W83yRFk5saeS5s59W7W18zy1sjh+GBv9i5accSiC217mZLNusfy/wj1RUWKOILPbf53vA8nuSU8Rcnw+3+D5GOY+a4vf8AyWanxHEqRm8qgySMciRnPYC3h5FSd1i3S4a+TKXfl0R4rEmvv76FvwjF46huZh1HFp0cP86qG6iVT1I0MfJhetxN9cSgIAgCAIAgCAIAgCAIAgCAIAgCAIAgCAIAgCAIAgK9tdjRgYGMP1jxx+6Ovf0VuHj95Lil0RndoZfcx4Y/mf8AByypxAMcbAOfzdw9ea20jBUG1sk9j9o5454omlpZJKA4FoubkAm41uB8lNlY0JQc31SLcTJnXONcejZ2BYB+iKR9JNc4CKJmvGR3dwH6vJavZtablN/QxO2LmuGtfVlRoa98cjHsuxzTexBsey45FaNlcZRcX0MmqyVclOPVHWMGxJtREJG6Hg4XvlPML89dU6p8LP1WNfG6tTRvLkdwgCAIAgCAIAgCAIAgCAICH2qxg0kG8aGl2YNAdex68OwFU4lCus4X0I87K+Gq411JWG+UZrZrC9uF+dvFTvW+RXHelvqRW1WMGlg3jQ0uzBoDr2PXh2XVGJQrrOF9CTOyvhquNdSVhJytzWzWF7cL87eKnlrfIrjvS31IfZfGHVTZZCGhokLGWBuRxubnoR6qrLx1S1FddcyLBypZMZT1y3pH3FcYe2ZtPTsa+VwzEuNmMb1NtT3L5TRFwdlj1H+WL8qSsVNS3J8/RI13DEWAuvTSW1yAOaT3H917/wDlly+ZevI8P46Cctxl6c0SOA4uyqiEjRY3yuadS09PkuORRKmfCyjEyY5FfHE09qMafTmBkTWufM/KA69uQ5Hq5q6YuPG3icnySOOdlyocIwW3J6+/c+GXEPuUnm9NYvnL+A5Zn6Y+7IWo/wDdfLS1MTYqkMJZIwkjhp3jXr5Knh7iCtqluPiiWNnf2um6CU1zTOUhhaS0ixBsR0I0PqtVPfMhnsuP0aUO8rM54RNLvE6D81H2hZw1cPmd+zq+K7i8jriwj9Acv2jq97UyO5A5R3DT53W/iw4Kkj8rm295dJ/t7EVM0kG3HiO9UIlLUcddRUVJkjaXytL3B19OBPA9XBZ8cdZN0+J8ka08t4WPXwrbf3/2XTD6sSxMkbwe0OWXZBwm4vwNqmxWQU14kfj2LOhfTsYGl00oZ719G6XOh5XC7Y9CsjOUuiWyfKyXVKEY9ZPX/pJVc4jje88GNLj3AErhCLlJRXiU2TUIOT8FsreEYtXVEQlZHTBpuBcvB0NuvVXXUY1U+BuX8GbjZOXfWrIxjp/U9T7QVFM5vtcLBG423kRJDe8Hj6eK+RxarU+6k9rwYnm3USXfwXC/FPoWdrgQCNQdVA1o1E98yGbi7zXmmDW5Gx53O1zX6cbcx6qp0RWP3rfNsjWTJ5Xcpckt7JpSlpA49jUkcjYadjHyZTI7NezWgdh4n/OKsx8eMoudj0un7mflZc4TVdSTlrb9Ebuz+I+0U8cpABcNQOAIJBtftC45FXdWOHkUYl/f0xs8yRXEoCAICm7dVI39HG65aH714DS4kAi2g46Z1qYEH3dkl11pffsYnati72qD6b2+X36kv/5TD92f+jJ+ym+Ds9PdF3x9Xr/xf+CCx7EmVdRRwRh1t7neHtczhbk4a6Z1Xj0yorsnLy0uf36Gfl3xybqqo+e3tNf3+5aceqd3TTP6Rm3faw9bLPx4cdsY+pq5U+CmcvQ0diabd0UQ+8C/zJPyXXOnxXyOHZlfBjR9efuaOOwT09V7ZDGZWlmR7B8Qtz59i7Y8q7ae5m9Pe0yfLjdTf8RXHiWtNEng+0lPU2DH2f8Acdo7+/gp7sS2r8y5eZXjZ9F/KL5+T6ks1gHAAX6KdtsrSS6FPxidrsVgD3Na2JmY5iALm55/y+S0qYtYkmlzbMbIlGWfBSelFbLBV4xThjs08QBBGjmk+iijj2t8ov2NKeVTFbc17lZwecS1UlYAWwQxbtpd9qwtz8fMK+6LrpVP+pvZlY9iuyJZPSEVpepy6qjkD3OkbYucXG3w3JubHvWnHSWkSuanzR1b6LcP3dIZTxmfcfwjQeuY+Kxu0LOK3h8jX7Oq4a+LzLHj1eIKeWU/Zbp3nQeqlor7yxRKsizu6pT8kcmpqkPva+nG6/RtaPyJsRsLiGgXJIAHUnQLy3pbZ9S20kXdsIfibWWuyCmy2Pbp8jbwWTxcOK34ykbvBx5yj4Rj/Z72RduZKijd/tvzx3+47l4fmvmZ+JGNy8eT+qPXZ+6pzx34Pa+jPtX9bisLeUEJf3Odca+GVIfJiSf6nr2Fn4mfFeEVv92bO21Tu6KX8QDPM6+l1zwYcV8fc69p2cGNL15e5ubO027pYWdGC/edVyyZ8dsn6nbEr7uiEfQ19sWA0U9+TbjvBFl0wm1fHRz7RSeNPfkZNlXk0cBPHdhectJXS15nrBbePBvyInZH6yprZ9dZN2Oml7/p81TmfJVXX6bJOz/nvut9dexYsRrGwxPlf8LG37T0A7SVDXW7JqK8TSutjVBzl0RGbNULg188v+rOcx/C37LfAKjKsW1XD8sfvZJhUyUXbZ+aXP6LwRq7AutBLEf9qd7B3aH5krp2gt2KXmkzl2S9VSh+mTRZlAagQBAVSE73F3m+kMNvE2/daMvkw1/uZkx/E7Qb/Si1rONYqkX1uLuPEQxW7if+y0X8mGv9zMmP4naDf6UZPpCqC2lyC95Hhgt4n8l57Oju7ifgtn3tibWPwrrJpE+wCGEDUiNnLiQ0dPBRvc5/VmitV1/Rf0eMLxFlRGJY75Tca6HTRfbapVS4ZdTzRfC6CnDoQ22WDQyQSSuaGyMbmDxoSRyPW6qwsiyNiguj8CLtLEqsqlNrTXiSOzU7n0kLnklxYLk8T2rhlRUbpKPTZThTlOiEpddFdwWhjq6ytklYHta4RtDhccwbf8R5q6+yVNNcYvTfMzcamGTk2znHaT0tlih2epW6iCLxbf5qF5Vz6yZpRwseL2oL2KDj2OzGompJMjGxu9xrBlDmWuDxN9CPJaeJVDhVi6sze0pWL5V+UjTBvLMtfMQ23Uki3qrG9LbMmCbkkup1ugpWxRMjb8LGho8F+bnJyk5PxP2EI8MVHyKT9LGJZYoYBxe4vd3N4eZPotHs2vcnPyM3tOfyKHn/ANFMpaKSHdOeAGzsL2i/vWHMjlx0WmrYzbS8DHtplCKk/EsWzFPnqoha4Ds58NR62XDKlw1SPeDDjviv39v/AEtOyf1k9bP1m3Y6+6NfmFn5fy11w9N+5rYHz222+uvY87Tj2eop6wfCDupf4DwPhr6L7i/i1ypf1X1POd+DdDJXTo/oxsu8TVVZUA5mlzY2HkQBr+nzXzKXd1V1vr1Z9wZK2+21Pa5JGHb12c0lOL/WzC/cLD9XovfZ/wAqnZ5L7/o59rPiddX6pff9ltAWabBVdt60vDKOL3pZnC4H2W3vr0/YFaODXwt3S6IyO07uJLGh+aX8ImpAKWkNuEURt22b+ZUq3ddz8WXS1j471/pX9IjNgKXJRNJ4vcXn5A+QC79oz4r36ciXsivgxk/Pn9/sa20E8tRUtggY2RsJEkgc7K0u+y093Ht8F7x4wqqdk3py5I55c7L7lVWk1Hm+fj4I3va6/wD+eD+of2XLgxv1v2KO8zP0R9zR2QL2VVZHI0Ne4tkIabtF78D4hdszhlVXKL2uhP2fxxvthNafJltWaa4QBARWE4NuJZ5S8vdM4E3AGWxdYDrxHkqLsjvIRhrXCSY+L3Vk7N7cv4JVTlZFYVg25mnlLy90zgdRbLbNoNdeI8lRbkd5CMNa4SSjF7qydje3L+BjGCiokge55AhdnygXzG7SL66cPVKch1RlFL8wyMRXThJv8r39en+CVU5WV52zJjcXUtQ+AON3Myh8Z7gSLK34xSWrY8WvHozO+AcJN0Tcd9Vra9gdnHyke1VL5mA3EYaI2E/isTmT4uMF+FDT897YeDOx/jWOS8taX7k+1thYWFhYdAo976mhrS0iM2dwYUkbmB5eXPLy4ixJIA/Jd8nId0uLWvAlw8RY0HFPe3slVOVlH+krZZ1Q1tRAProhqBxezU2HaDw8QrcPI7t8MujJ76uNFd2Al3s0BfxDje/UA28eC0cptUy0YtNSjmKP7/wdZWCfoikbZ4DCZ/baua0DGBu6A955BJDQb63vwAV+NfNQ7qtc34kWRRBz7yb5LwKBLjbqisMrwGh/uNbya37LR3fmtWqtVwUUZOU3ZubLlsbOxk5zmznNyR6EkuPQDsUucm61rpvmfey9d699dci6YBhIpYREHF2pJcRYkn/AszIvd0+NrRs4mMsevgT2ZsVoGzwvidoHC1+h5HwK8U2OuamvA930q6t1vxNbZ7Bm0kRja4uu4vJItcmw4dwC6ZOQ758TWjlh4ixq+BPfPZq4zs6Z52TtmdG5jbNs0GxuTfU9voulGUq63Bx2mcsnBd1qtU9NdOQGBznR1dOR2NY0+dl8+Ir8K17s+/C3eNz9kbeEYFFT3cwFz3fFI85nnxXO7JnbyfTy8Drj4ddHOPV+L6mbGaD2iF8WbLnFibX5grzTb3U1PW9HvJp76t171syUdJuoWxMPwMygkX5cbX9F8nPjm5PxPVdfd1qEfBaNbA8JFMxwzF7nvL3vIsXE/Je773a09aS5JHPFxlRFre23tvzJJcCkjGYQBVuqQ8+8wMLLaG3O/lou7v3SqtdHvZKsbWQ7k+q1ok1wKggCAIAgCAIAgCAIAgCAIAgK3jOyrXl0tO4Qzk5swHul1tCRy5a+hVdOW4rgmtoiyMNWTVkXpor9Zj+MU7S2SjjlsP8AVjDnX/lYbnyXSNONN8paOsp2x8CiYzNX1kgfNDUuI0a0QyBre5obotCpU1LUWvdEdinN7kn7MkcH2ArZiC5ggaD8Uh17w0anxsudmbXHo9n2OLKXXkdWwPAI6VtxeSS1jI6wJ7BbRo7ll3ZE7Xz6eRXRjV0r5Ubrp5ACd1fVoAzC5u6zj2ADXqddAuBQZKaV7m3czI77pdceYHDw8EA3j83wDLbjf3r9LW4dt/BAfDM+zju9RewDhd1vh7Bft4IDM8kcBdAeGPdmILQG5QQ6/E3dcWtpYBuvO/YgGd1vh6218uWl0Aje4gXbY2Fxe9tBfXnbXyQHqRxHAX9EBipZ3Oa0ujLCRq0kEg34ace9AZmk9PHzQHpAEAQBAEAQBAEAQBAEAQBAEAQBAEAQBAEAQBAEAQBAEAQBAEAQB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6" descr="http://hispindia.org/templates/justbusiness-fjt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15000"/>
            <a:ext cx="25717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90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DHIS2 Deployments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14475"/>
            <a:ext cx="7620000" cy="492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495800"/>
            <a:ext cx="19431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51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DHIS2 concepts and data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elements:  atomic units (but can be disaggregated by dimensions age/sex)</a:t>
            </a:r>
          </a:p>
          <a:p>
            <a:r>
              <a:rPr lang="en-US" dirty="0" smtClean="0"/>
              <a:t>Data set: collection of data elements</a:t>
            </a:r>
          </a:p>
          <a:p>
            <a:r>
              <a:rPr lang="en-US" dirty="0" smtClean="0"/>
              <a:t>Period: Dates (with periodicity)</a:t>
            </a:r>
          </a:p>
          <a:p>
            <a:r>
              <a:rPr lang="en-US" dirty="0" err="1" smtClean="0"/>
              <a:t>OrgUnit</a:t>
            </a:r>
            <a:r>
              <a:rPr lang="en-US" dirty="0" smtClean="0"/>
              <a:t>:  Location</a:t>
            </a:r>
          </a:p>
          <a:p>
            <a:r>
              <a:rPr lang="en-US" smtClean="0"/>
              <a:t>Indicators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80975"/>
            <a:ext cx="871537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9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57163"/>
            <a:ext cx="8505825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1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HISP Oslo manages DHIS2 as a global, open source project</a:t>
            </a:r>
          </a:p>
          <a:p>
            <a:r>
              <a:rPr lang="en-US" dirty="0" smtClean="0"/>
              <a:t>BSD License</a:t>
            </a:r>
          </a:p>
          <a:p>
            <a:r>
              <a:rPr lang="en-US" dirty="0" smtClean="0"/>
              <a:t>Distributed development</a:t>
            </a:r>
            <a:endParaRPr lang="en-US" dirty="0"/>
          </a:p>
          <a:p>
            <a:pPr lvl="1"/>
            <a:r>
              <a:rPr lang="en-US" dirty="0" smtClean="0"/>
              <a:t>India, Vietnam, Norway</a:t>
            </a:r>
          </a:p>
          <a:p>
            <a:r>
              <a:rPr lang="en-US" dirty="0" smtClean="0"/>
              <a:t>Strong emphasis in developing country capacity</a:t>
            </a:r>
          </a:p>
          <a:p>
            <a:pPr lvl="1"/>
            <a:r>
              <a:rPr lang="en-US" dirty="0" smtClean="0"/>
              <a:t>DHIS2 Academy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AutoShape 2" descr="data:image/jpeg;base64,/9j/4AAQSkZJRgABAQAAAQABAAD/2wCEAAkGBxQSERMTEhMSFRUWFSEVGRYWGRgXFRgcJB4YIB0dHR0ZHSggGCYmHB8XLTEhJTUtLi4uGyAzODMuNygtLi0BCgoKDg0OGxAQGy8mICYyNzIzMjgsLDQvMDc0LC80NC83LCwvLCw0LDcsLzQ3LCwsLCwsLDQsLCwsLCwsLCwsLP/AABEIAFAA7wMBEQACEQEDEQH/xAAbAAEAAgMBAQAAAAAAAAAAAAAABQYDBAcCAf/EAD4QAAEDAgMFBQQIBQQDAAAAAAEAAgMEEQUSIQYTMUFRYXGBkaEUIjKxByNCUmLBwtFygpPh8DNDkvIWJFT/xAAaAQEBAQEBAQEAAAAAAAAAAAAABAUDAgEG/8QAMxEAAgICAAMGBAYBBQEAAAAAAAECAwQREiExBRNBUWGRFCJx8CMyUoGhsdFCYpLB4ST/2gAMAwEAAhEDEQA/AO4oAgCAIAgCAIAgCAIAgCAIAgCAoH0rYzJE2GCMlolDi8jiWjKMvccxv3LR7PqjJuT8DP7QslGHDHxKHhle6ne2WI5XN8iOYPUFbNlcbIcMj87XbZXapRO7Uswexjxwc0OHiLr8tJabR+xT2tmVfD6EAQBAEAQBAEAQBAEAQBAEAQBAEAQBAEAQBAEAQBAEAQFc212XFdE0BwZLGSWOIuNbXaedjYeQVONkOmW/A43UqxaKjhX0ZzbxpqJYxGDchmZznDpqBlv11Vs+0Vw/KuZFHs9cW2zqDW2FhwGiyTTPqAIAgCAIAgCAIAgCAIAgCAIAgCAIAgCAIAgCAIAgCArW0218dKcjAJZbXyg2Df4rXPgB5KzHw5W83yRFk5saeS5s59W7W18zy1sjh+GBv9i5accSiC217mZLNusfy/wj1RUWKOILPbf53vA8nuSU8Rcnw+3+D5GOY+a4vf8AyWanxHEqRm8qgySMciRnPYC3h5FSd1i3S4a+TKXfl0R4rEmvv76FvwjF46huZh1HFp0cP86qG6iVT1I0MfJhetxN9cSgIAgCAIAgCAIAgCAIAgCAIAgCAIAgCAIAgCAIAgK9tdjRgYGMP1jxx+6Ovf0VuHj95Lil0RndoZfcx4Y/mf8AByypxAMcbAOfzdw9ea20jBUG1sk9j9o5454omlpZJKA4FoubkAm41uB8lNlY0JQc31SLcTJnXONcejZ2BYB+iKR9JNc4CKJmvGR3dwH6vJavZtablN/QxO2LmuGtfVlRoa98cjHsuxzTexBsey45FaNlcZRcX0MmqyVclOPVHWMGxJtREJG6Hg4XvlPML89dU6p8LP1WNfG6tTRvLkdwgCAIAgCAIAgCAIAgCAICH2qxg0kG8aGl2YNAdex68OwFU4lCus4X0I87K+Gq411JWG+UZrZrC9uF+dvFTvW+RXHelvqRW1WMGlg3jQ0uzBoDr2PXh2XVGJQrrOF9CTOyvhquNdSVhJytzWzWF7cL87eKnlrfIrjvS31IfZfGHVTZZCGhokLGWBuRxubnoR6qrLx1S1FddcyLBypZMZT1y3pH3FcYe2ZtPTsa+VwzEuNmMb1NtT3L5TRFwdlj1H+WL8qSsVNS3J8/RI13DEWAuvTSW1yAOaT3H917/wDlly+ZevI8P46Cctxl6c0SOA4uyqiEjRY3yuadS09PkuORRKmfCyjEyY5FfHE09qMafTmBkTWufM/KA69uQ5Hq5q6YuPG3icnySOOdlyocIwW3J6+/c+GXEPuUnm9NYvnL+A5Zn6Y+7IWo/wDdfLS1MTYqkMJZIwkjhp3jXr5Knh7iCtqluPiiWNnf2um6CU1zTOUhhaS0ixBsR0I0PqtVPfMhnsuP0aUO8rM54RNLvE6D81H2hZw1cPmd+zq+K7i8jriwj9Acv2jq97UyO5A5R3DT53W/iw4Kkj8rm295dJ/t7EVM0kG3HiO9UIlLUcddRUVJkjaXytL3B19OBPA9XBZ8cdZN0+J8ka08t4WPXwrbf3/2XTD6sSxMkbwe0OWXZBwm4vwNqmxWQU14kfj2LOhfTsYGl00oZ719G6XOh5XC7Y9CsjOUuiWyfKyXVKEY9ZPX/pJVc4jje88GNLj3AErhCLlJRXiU2TUIOT8FsreEYtXVEQlZHTBpuBcvB0NuvVXXUY1U+BuX8GbjZOXfWrIxjp/U9T7QVFM5vtcLBG423kRJDe8Hj6eK+RxarU+6k9rwYnm3USXfwXC/FPoWdrgQCNQdVA1o1E98yGbi7zXmmDW5Gx53O1zX6cbcx6qp0RWP3rfNsjWTJ5Xcpckt7JpSlpA49jUkcjYadjHyZTI7NezWgdh4n/OKsx8eMoudj0un7mflZc4TVdSTlrb9Ebuz+I+0U8cpABcNQOAIJBtftC45FXdWOHkUYl/f0xs8yRXEoCAICm7dVI39HG65aH714DS4kAi2g46Z1qYEH3dkl11pffsYnati72qD6b2+X36kv/5TD92f+jJ+ym+Ds9PdF3x9Xr/xf+CCx7EmVdRRwRh1t7neHtczhbk4a6Z1Xj0yorsnLy0uf36Gfl3xybqqo+e3tNf3+5aceqd3TTP6Rm3faw9bLPx4cdsY+pq5U+CmcvQ0diabd0UQ+8C/zJPyXXOnxXyOHZlfBjR9efuaOOwT09V7ZDGZWlmR7B8Qtz59i7Y8q7ae5m9Pe0yfLjdTf8RXHiWtNEng+0lPU2DH2f8Acdo7+/gp7sS2r8y5eZXjZ9F/KL5+T6ks1gHAAX6KdtsrSS6FPxidrsVgD3Na2JmY5iALm55/y+S0qYtYkmlzbMbIlGWfBSelFbLBV4xThjs08QBBGjmk+iijj2t8ov2NKeVTFbc17lZwecS1UlYAWwQxbtpd9qwtz8fMK+6LrpVP+pvZlY9iuyJZPSEVpepy6qjkD3OkbYucXG3w3JubHvWnHSWkSuanzR1b6LcP3dIZTxmfcfwjQeuY+Kxu0LOK3h8jX7Oq4a+LzLHj1eIKeWU/Zbp3nQeqlor7yxRKsizu6pT8kcmpqkPva+nG6/RtaPyJsRsLiGgXJIAHUnQLy3pbZ9S20kXdsIfibWWuyCmy2Pbp8jbwWTxcOK34ykbvBx5yj4Rj/Z72RduZKijd/tvzx3+47l4fmvmZ+JGNy8eT+qPXZ+6pzx34Pa+jPtX9bisLeUEJf3Odca+GVIfJiSf6nr2Fn4mfFeEVv92bO21Tu6KX8QDPM6+l1zwYcV8fc69p2cGNL15e5ubO027pYWdGC/edVyyZ8dsn6nbEr7uiEfQ19sWA0U9+TbjvBFl0wm1fHRz7RSeNPfkZNlXk0cBPHdhectJXS15nrBbePBvyInZH6yprZ9dZN2Oml7/p81TmfJVXX6bJOz/nvut9dexYsRrGwxPlf8LG37T0A7SVDXW7JqK8TSutjVBzl0RGbNULg188v+rOcx/C37LfAKjKsW1XD8sfvZJhUyUXbZ+aXP6LwRq7AutBLEf9qd7B3aH5krp2gt2KXmkzl2S9VSh+mTRZlAagQBAVSE73F3m+kMNvE2/daMvkw1/uZkx/E7Qb/Si1rONYqkX1uLuPEQxW7if+y0X8mGv9zMmP4naDf6UZPpCqC2lyC95Hhgt4n8l57Oju7ifgtn3tibWPwrrJpE+wCGEDUiNnLiQ0dPBRvc5/VmitV1/Rf0eMLxFlRGJY75Tca6HTRfbapVS4ZdTzRfC6CnDoQ22WDQyQSSuaGyMbmDxoSRyPW6qwsiyNiguj8CLtLEqsqlNrTXiSOzU7n0kLnklxYLk8T2rhlRUbpKPTZThTlOiEpddFdwWhjq6ytklYHta4RtDhccwbf8R5q6+yVNNcYvTfMzcamGTk2znHaT0tlih2epW6iCLxbf5qF5Vz6yZpRwseL2oL2KDj2OzGompJMjGxu9xrBlDmWuDxN9CPJaeJVDhVi6sze0pWL5V+UjTBvLMtfMQ23Uki3qrG9LbMmCbkkup1ugpWxRMjb8LGho8F+bnJyk5PxP2EI8MVHyKT9LGJZYoYBxe4vd3N4eZPotHs2vcnPyM3tOfyKHn/ANFMpaKSHdOeAGzsL2i/vWHMjlx0WmrYzbS8DHtplCKk/EsWzFPnqoha4Ds58NR62XDKlw1SPeDDjviv39v/AEtOyf1k9bP1m3Y6+6NfmFn5fy11w9N+5rYHz222+uvY87Tj2eop6wfCDupf4DwPhr6L7i/i1ypf1X1POd+DdDJXTo/oxsu8TVVZUA5mlzY2HkQBr+nzXzKXd1V1vr1Z9wZK2+21Pa5JGHb12c0lOL/WzC/cLD9XovfZ/wAqnZ5L7/o59rPiddX6pff9ltAWabBVdt60vDKOL3pZnC4H2W3vr0/YFaODXwt3S6IyO07uJLGh+aX8ImpAKWkNuEURt22b+ZUq3ddz8WXS1j471/pX9IjNgKXJRNJ4vcXn5A+QC79oz4r36ciXsivgxk/Pn9/sa20E8tRUtggY2RsJEkgc7K0u+y093Ht8F7x4wqqdk3py5I55c7L7lVWk1Hm+fj4I3va6/wD+eD+of2XLgxv1v2KO8zP0R9zR2QL2VVZHI0Ne4tkIabtF78D4hdszhlVXKL2uhP2fxxvthNafJltWaa4QBARWE4NuJZ5S8vdM4E3AGWxdYDrxHkqLsjvIRhrXCSY+L3Vk7N7cv4JVTlZFYVg25mnlLy90zgdRbLbNoNdeI8lRbkd5CMNa4SSjF7qydje3L+BjGCiokge55AhdnygXzG7SL66cPVKch1RlFL8wyMRXThJv8r39en+CVU5WV52zJjcXUtQ+AON3Myh8Z7gSLK34xSWrY8WvHozO+AcJN0Tcd9Vra9gdnHyke1VL5mA3EYaI2E/isTmT4uMF+FDT897YeDOx/jWOS8taX7k+1thYWFhYdAo976mhrS0iM2dwYUkbmB5eXPLy4ixJIA/Jd8nId0uLWvAlw8RY0HFPe3slVOVlH+krZZ1Q1tRAProhqBxezU2HaDw8QrcPI7t8MujJ76uNFd2Al3s0BfxDje/UA28eC0cptUy0YtNSjmKP7/wdZWCfoikbZ4DCZ/baua0DGBu6A955BJDQb63vwAV+NfNQ7qtc34kWRRBz7yb5LwKBLjbqisMrwGh/uNbya37LR3fmtWqtVwUUZOU3ZubLlsbOxk5zmznNyR6EkuPQDsUucm61rpvmfey9d699dci6YBhIpYREHF2pJcRYkn/AszIvd0+NrRs4mMsevgT2ZsVoGzwvidoHC1+h5HwK8U2OuamvA930q6t1vxNbZ7Bm0kRja4uu4vJItcmw4dwC6ZOQ758TWjlh4ixq+BPfPZq4zs6Z52TtmdG5jbNs0GxuTfU9voulGUq63Bx2mcsnBd1qtU9NdOQGBznR1dOR2NY0+dl8+Ir8K17s+/C3eNz9kbeEYFFT3cwFz3fFI85nnxXO7JnbyfTy8Drj4ddHOPV+L6mbGaD2iF8WbLnFibX5grzTb3U1PW9HvJp76t171syUdJuoWxMPwMygkX5cbX9F8nPjm5PxPVdfd1qEfBaNbA8JFMxwzF7nvL3vIsXE/Je773a09aS5JHPFxlRFre23tvzJJcCkjGYQBVuqQ8+8wMLLaG3O/lou7v3SqtdHvZKsbWQ7k+q1ok1wKggCAIAgCAIAgCAIAgCAIAgK3jOyrXl0tO4Qzk5swHul1tCRy5a+hVdOW4rgmtoiyMNWTVkXpor9Zj+MU7S2SjjlsP8AVjDnX/lYbnyXSNONN8paOsp2x8CiYzNX1kgfNDUuI0a0QyBre5obotCpU1LUWvdEdinN7kn7MkcH2ArZiC5ggaD8Uh17w0anxsudmbXHo9n2OLKXXkdWwPAI6VtxeSS1jI6wJ7BbRo7ll3ZE7Xz6eRXRjV0r5Ubrp5ACd1fVoAzC5u6zj2ADXqddAuBQZKaV7m3czI77pdceYHDw8EA3j83wDLbjf3r9LW4dt/BAfDM+zju9RewDhd1vh7Bft4IDM8kcBdAeGPdmILQG5QQ6/E3dcWtpYBuvO/YgGd1vh6218uWl0Aje4gXbY2Fxe9tBfXnbXyQHqRxHAX9EBipZ3Oa0ujLCRq0kEg34ace9AZmk9PHzQHpAEAQBAEAQBAEAQBAEAQBAEAQBAEAQBAEAQBAEAQBAEAQBAEAQB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data:image/jpeg;base64,/9j/4AAQSkZJRgABAQAAAQABAAD/2wCEAAkGBxQSERMTEhMSFRUWFSEVGRYWGRgXFRgcJB4YIB0dHR0ZHSggGCYmHB8XLTEhJTUtLi4uGyAzODMuNygtLi0BCgoKDg0OGxAQGy8mICYyNzIzMjgsLDQvMDc0LC80NC83LCwvLCw0LDcsLzQ3LCwsLCwsLDQsLCwsLCwsLCwsLP/AABEIAFAA7wMBEQACEQEDEQH/xAAbAAEAAgMBAQAAAAAAAAAAAAAABQYDBAcCAf/EAD4QAAEDAgMFBQQIBQQDAAAAAAEAAgMEEQUSIQYTMUFRYXGBkaEUIjKxByNCUmLBwtFygpPh8DNDkvIWJFT/xAAaAQEBAQEBAQEAAAAAAAAAAAAABAUDAgEG/8QAMxEAAgICAAMGBAYBBQEAAAAAAAECAwQREiExBRNBUWGRFCJx8CMyUoGhsdFCYpLB4ST/2gAMAwEAAhEDEQA/AO4oAgCAIAgCAIAgCAIAgCAIAgCAoH0rYzJE2GCMlolDi8jiWjKMvccxv3LR7PqjJuT8DP7QslGHDHxKHhle6ne2WI5XN8iOYPUFbNlcbIcMj87XbZXapRO7Uswexjxwc0OHiLr8tJabR+xT2tmVfD6EAQBAEAQBAEAQBAEAQBAEAQBAEAQBAEAQBAEAQBAEAQFc212XFdE0BwZLGSWOIuNbXaedjYeQVONkOmW/A43UqxaKjhX0ZzbxpqJYxGDchmZznDpqBlv11Vs+0Vw/KuZFHs9cW2zqDW2FhwGiyTTPqAIAgCAIAgCAIAgCAIAgCAIAgCAIAgCAIAgCAIAgCArW0218dKcjAJZbXyg2Df4rXPgB5KzHw5W83yRFk5saeS5s59W7W18zy1sjh+GBv9i5accSiC217mZLNusfy/wj1RUWKOILPbf53vA8nuSU8Rcnw+3+D5GOY+a4vf8AyWanxHEqRm8qgySMciRnPYC3h5FSd1i3S4a+TKXfl0R4rEmvv76FvwjF46huZh1HFp0cP86qG6iVT1I0MfJhetxN9cSgIAgCAIAgCAIAgCAIAgCAIAgCAIAgCAIAgCAIAgK9tdjRgYGMP1jxx+6Ovf0VuHj95Lil0RndoZfcx4Y/mf8AByypxAMcbAOfzdw9ea20jBUG1sk9j9o5454omlpZJKA4FoubkAm41uB8lNlY0JQc31SLcTJnXONcejZ2BYB+iKR9JNc4CKJmvGR3dwH6vJavZtablN/QxO2LmuGtfVlRoa98cjHsuxzTexBsey45FaNlcZRcX0MmqyVclOPVHWMGxJtREJG6Hg4XvlPML89dU6p8LP1WNfG6tTRvLkdwgCAIAgCAIAgCAIAgCAICH2qxg0kG8aGl2YNAdex68OwFU4lCus4X0I87K+Gq411JWG+UZrZrC9uF+dvFTvW+RXHelvqRW1WMGlg3jQ0uzBoDr2PXh2XVGJQrrOF9CTOyvhquNdSVhJytzWzWF7cL87eKnlrfIrjvS31IfZfGHVTZZCGhokLGWBuRxubnoR6qrLx1S1FddcyLBypZMZT1y3pH3FcYe2ZtPTsa+VwzEuNmMb1NtT3L5TRFwdlj1H+WL8qSsVNS3J8/RI13DEWAuvTSW1yAOaT3H917/wDlly+ZevI8P46Cctxl6c0SOA4uyqiEjRY3yuadS09PkuORRKmfCyjEyY5FfHE09qMafTmBkTWufM/KA69uQ5Hq5q6YuPG3icnySOOdlyocIwW3J6+/c+GXEPuUnm9NYvnL+A5Zn6Y+7IWo/wDdfLS1MTYqkMJZIwkjhp3jXr5Knh7iCtqluPiiWNnf2um6CU1zTOUhhaS0ixBsR0I0PqtVPfMhnsuP0aUO8rM54RNLvE6D81H2hZw1cPmd+zq+K7i8jriwj9Acv2jq97UyO5A5R3DT53W/iw4Kkj8rm295dJ/t7EVM0kG3HiO9UIlLUcddRUVJkjaXytL3B19OBPA9XBZ8cdZN0+J8ka08t4WPXwrbf3/2XTD6sSxMkbwe0OWXZBwm4vwNqmxWQU14kfj2LOhfTsYGl00oZ719G6XOh5XC7Y9CsjOUuiWyfKyXVKEY9ZPX/pJVc4jje88GNLj3AErhCLlJRXiU2TUIOT8FsreEYtXVEQlZHTBpuBcvB0NuvVXXUY1U+BuX8GbjZOXfWrIxjp/U9T7QVFM5vtcLBG423kRJDe8Hj6eK+RxarU+6k9rwYnm3USXfwXC/FPoWdrgQCNQdVA1o1E98yGbi7zXmmDW5Gx53O1zX6cbcx6qp0RWP3rfNsjWTJ5Xcpckt7JpSlpA49jUkcjYadjHyZTI7NezWgdh4n/OKsx8eMoudj0un7mflZc4TVdSTlrb9Ebuz+I+0U8cpABcNQOAIJBtftC45FXdWOHkUYl/f0xs8yRXEoCAICm7dVI39HG65aH714DS4kAi2g46Z1qYEH3dkl11pffsYnati72qD6b2+X36kv/5TD92f+jJ+ym+Ds9PdF3x9Xr/xf+CCx7EmVdRRwRh1t7neHtczhbk4a6Z1Xj0yorsnLy0uf36Gfl3xybqqo+e3tNf3+5aceqd3TTP6Rm3faw9bLPx4cdsY+pq5U+CmcvQ0diabd0UQ+8C/zJPyXXOnxXyOHZlfBjR9efuaOOwT09V7ZDGZWlmR7B8Qtz59i7Y8q7ae5m9Pe0yfLjdTf8RXHiWtNEng+0lPU2DH2f8Acdo7+/gp7sS2r8y5eZXjZ9F/KL5+T6ks1gHAAX6KdtsrSS6FPxidrsVgD3Na2JmY5iALm55/y+S0qYtYkmlzbMbIlGWfBSelFbLBV4xThjs08QBBGjmk+iijj2t8ov2NKeVTFbc17lZwecS1UlYAWwQxbtpd9qwtz8fMK+6LrpVP+pvZlY9iuyJZPSEVpepy6qjkD3OkbYucXG3w3JubHvWnHSWkSuanzR1b6LcP3dIZTxmfcfwjQeuY+Kxu0LOK3h8jX7Oq4a+LzLHj1eIKeWU/Zbp3nQeqlor7yxRKsizu6pT8kcmpqkPva+nG6/RtaPyJsRsLiGgXJIAHUnQLy3pbZ9S20kXdsIfibWWuyCmy2Pbp8jbwWTxcOK34ykbvBx5yj4Rj/Z72RduZKijd/tvzx3+47l4fmvmZ+JGNy8eT+qPXZ+6pzx34Pa+jPtX9bisLeUEJf3Odca+GVIfJiSf6nr2Fn4mfFeEVv92bO21Tu6KX8QDPM6+l1zwYcV8fc69p2cGNL15e5ubO027pYWdGC/edVyyZ8dsn6nbEr7uiEfQ19sWA0U9+TbjvBFl0wm1fHRz7RSeNPfkZNlXk0cBPHdhectJXS15nrBbePBvyInZH6yprZ9dZN2Oml7/p81TmfJVXX6bJOz/nvut9dexYsRrGwxPlf8LG37T0A7SVDXW7JqK8TSutjVBzl0RGbNULg188v+rOcx/C37LfAKjKsW1XD8sfvZJhUyUXbZ+aXP6LwRq7AutBLEf9qd7B3aH5krp2gt2KXmkzl2S9VSh+mTRZlAagQBAVSE73F3m+kMNvE2/daMvkw1/uZkx/E7Qb/Si1rONYqkX1uLuPEQxW7if+y0X8mGv9zMmP4naDf6UZPpCqC2lyC95Hhgt4n8l57Oju7ifgtn3tibWPwrrJpE+wCGEDUiNnLiQ0dPBRvc5/VmitV1/Rf0eMLxFlRGJY75Tca6HTRfbapVS4ZdTzRfC6CnDoQ22WDQyQSSuaGyMbmDxoSRyPW6qwsiyNiguj8CLtLEqsqlNrTXiSOzU7n0kLnklxYLk8T2rhlRUbpKPTZThTlOiEpddFdwWhjq6ytklYHta4RtDhccwbf8R5q6+yVNNcYvTfMzcamGTk2znHaT0tlih2epW6iCLxbf5qF5Vz6yZpRwseL2oL2KDj2OzGompJMjGxu9xrBlDmWuDxN9CPJaeJVDhVi6sze0pWL5V+UjTBvLMtfMQ23Uki3qrG9LbMmCbkkup1ugpWxRMjb8LGho8F+bnJyk5PxP2EI8MVHyKT9LGJZYoYBxe4vd3N4eZPotHs2vcnPyM3tOfyKHn/ANFMpaKSHdOeAGzsL2i/vWHMjlx0WmrYzbS8DHtplCKk/EsWzFPnqoha4Ds58NR62XDKlw1SPeDDjviv39v/AEtOyf1k9bP1m3Y6+6NfmFn5fy11w9N+5rYHz222+uvY87Tj2eop6wfCDupf4DwPhr6L7i/i1ypf1X1POd+DdDJXTo/oxsu8TVVZUA5mlzY2HkQBr+nzXzKXd1V1vr1Z9wZK2+21Pa5JGHb12c0lOL/WzC/cLD9XovfZ/wAqnZ5L7/o59rPiddX6pff9ltAWabBVdt60vDKOL3pZnC4H2W3vr0/YFaODXwt3S6IyO07uJLGh+aX8ImpAKWkNuEURt22b+ZUq3ddz8WXS1j471/pX9IjNgKXJRNJ4vcXn5A+QC79oz4r36ciXsivgxk/Pn9/sa20E8tRUtggY2RsJEkgc7K0u+y093Ht8F7x4wqqdk3py5I55c7L7lVWk1Hm+fj4I3va6/wD+eD+of2XLgxv1v2KO8zP0R9zR2QL2VVZHI0Ne4tkIabtF78D4hdszhlVXKL2uhP2fxxvthNafJltWaa4QBARWE4NuJZ5S8vdM4E3AGWxdYDrxHkqLsjvIRhrXCSY+L3Vk7N7cv4JVTlZFYVg25mnlLy90zgdRbLbNoNdeI8lRbkd5CMNa4SSjF7qydje3L+BjGCiokge55AhdnygXzG7SL66cPVKch1RlFL8wyMRXThJv8r39en+CVU5WV52zJjcXUtQ+AON3Myh8Z7gSLK34xSWrY8WvHozO+AcJN0Tcd9Vra9gdnHyke1VL5mA3EYaI2E/isTmT4uMF+FDT897YeDOx/jWOS8taX7k+1thYWFhYdAo976mhrS0iM2dwYUkbmB5eXPLy4ixJIA/Jd8nId0uLWvAlw8RY0HFPe3slVOVlH+krZZ1Q1tRAProhqBxezU2HaDw8QrcPI7t8MujJ76uNFd2Al3s0BfxDje/UA28eC0cptUy0YtNSjmKP7/wdZWCfoikbZ4DCZ/baua0DGBu6A955BJDQb63vwAV+NfNQ7qtc34kWRRBz7yb5LwKBLjbqisMrwGh/uNbya37LR3fmtWqtVwUUZOU3ZubLlsbOxk5zmznNyR6EkuPQDsUucm61rpvmfey9d699dci6YBhIpYREHF2pJcRYkn/AszIvd0+NrRs4mMsevgT2ZsVoGzwvidoHC1+h5HwK8U2OuamvA930q6t1vxNbZ7Bm0kRja4uu4vJItcmw4dwC6ZOQ758TWjlh4ixq+BPfPZq4zs6Z52TtmdG5jbNs0GxuTfU9voulGUq63Bx2mcsnBd1qtU9NdOQGBznR1dOR2NY0+dl8+Ir8K17s+/C3eNz9kbeEYFFT3cwFz3fFI85nnxXO7JnbyfTy8Drj4ddHOPV+L6mbGaD2iF8WbLnFibX5grzTb3U1PW9HvJp76t171syUdJuoWxMPwMygkX5cbX9F8nPjm5PxPVdfd1qEfBaNbA8JFMxwzF7nvL3vIsXE/Je773a09aS5JHPFxlRFre23tvzJJcCkjGYQBVuqQ8+8wMLLaG3O/lou7v3SqtdHvZKsbWQ7k+q1ok1wKggCAIAgCAIAgCAIAgCAIAgK3jOyrXl0tO4Qzk5swHul1tCRy5a+hVdOW4rgmtoiyMNWTVkXpor9Zj+MU7S2SjjlsP8AVjDnX/lYbnyXSNONN8paOsp2x8CiYzNX1kgfNDUuI0a0QyBre5obotCpU1LUWvdEdinN7kn7MkcH2ArZiC5ggaD8Uh17w0anxsudmbXHo9n2OLKXXkdWwPAI6VtxeSS1jI6wJ7BbRo7ll3ZE7Xz6eRXRjV0r5Ubrp5ACd1fVoAzC5u6zj2ADXqddAuBQZKaV7m3czI77pdceYHDw8EA3j83wDLbjf3r9LW4dt/BAfDM+zju9RewDhd1vh7Bft4IDM8kcBdAeGPdmILQG5QQ6/E3dcWtpYBuvO/YgGd1vh6218uWl0Aje4gXbY2Fxe9tBfXnbXyQHqRxHAX9EBipZ3Oa0ujLCRq0kEg34ace9AZmk9PHzQHpAEAQBAEAQBAEAQBAEAQBAEAQBAEAQBAEAQBAEAQBAEAQBAEAQB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0"/>
            <a:ext cx="3238500" cy="65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2" y="7937"/>
            <a:ext cx="27813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https://www.dhis2.org/sites/all/themes/dhis/images/academ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00" y="5105401"/>
            <a:ext cx="4406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7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HISP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0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HISP </a:t>
            </a:r>
            <a:r>
              <a:rPr lang="en-US" smtClean="0"/>
              <a:t>Case studies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4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Nicaragua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Strong national epidemiology department</a:t>
            </a:r>
          </a:p>
          <a:p>
            <a:r>
              <a:rPr lang="en-US" dirty="0" smtClean="0"/>
              <a:t>Second poorest country in the Americas (GDP per capita $4500)</a:t>
            </a:r>
          </a:p>
          <a:p>
            <a:r>
              <a:rPr lang="en-US" dirty="0" smtClean="0"/>
              <a:t>Population 5.8 million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038600" cy="3524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gsmworld.com/covmaps/gsma/ni/e3/comb/0_0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105400"/>
            <a:ext cx="15240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0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Information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Challenges</a:t>
            </a:r>
          </a:p>
          <a:p>
            <a:pPr lvl="1"/>
            <a:r>
              <a:rPr lang="en-US" dirty="0"/>
              <a:t>Collection of irrelevant data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oor </a:t>
            </a:r>
            <a:r>
              <a:rPr lang="en-US" dirty="0"/>
              <a:t>data quality</a:t>
            </a:r>
          </a:p>
          <a:p>
            <a:pPr lvl="1"/>
            <a:r>
              <a:rPr lang="en-US" dirty="0" smtClean="0"/>
              <a:t>Poor </a:t>
            </a:r>
            <a:r>
              <a:rPr lang="en-US" dirty="0"/>
              <a:t>timeliness of reporting</a:t>
            </a:r>
          </a:p>
          <a:p>
            <a:pPr lvl="1"/>
            <a:r>
              <a:rPr lang="en-US" dirty="0" smtClean="0"/>
              <a:t>Parallel </a:t>
            </a:r>
            <a:r>
              <a:rPr lang="en-US" dirty="0"/>
              <a:t>and duplicate data collection</a:t>
            </a:r>
          </a:p>
          <a:p>
            <a:pPr lvl="1"/>
            <a:r>
              <a:rPr lang="en-US" dirty="0" smtClean="0"/>
              <a:t>Low </a:t>
            </a:r>
            <a:r>
              <a:rPr lang="en-US" dirty="0"/>
              <a:t>information usage and poor </a:t>
            </a:r>
            <a:r>
              <a:rPr lang="en-US" dirty="0" smtClean="0"/>
              <a:t>feedback</a:t>
            </a:r>
          </a:p>
          <a:p>
            <a:r>
              <a:rPr lang="en-US" dirty="0" smtClean="0"/>
              <a:t>Donor driven reporting</a:t>
            </a:r>
          </a:p>
          <a:p>
            <a:pPr lvl="1"/>
            <a:r>
              <a:rPr lang="en-US" dirty="0" smtClean="0"/>
              <a:t>Lack of requested data elements in national reporting</a:t>
            </a:r>
          </a:p>
          <a:p>
            <a:pPr lvl="1"/>
            <a:r>
              <a:rPr lang="en-US" dirty="0" smtClean="0"/>
              <a:t>Development of parallel reporting systems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2007: Roll out of District Health Information Management System</a:t>
            </a:r>
          </a:p>
          <a:p>
            <a:r>
              <a:rPr lang="en-US" dirty="0" smtClean="0"/>
              <a:t>2008: Health Metrics Network (HMN), framework for integrated HIS</a:t>
            </a:r>
          </a:p>
          <a:p>
            <a:r>
              <a:rPr lang="en-US" dirty="0" smtClean="0"/>
              <a:t>2011: Implementation of DHIMS2 in DHIS2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8119"/>
            <a:ext cx="4038600" cy="253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43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DHIMS2 vs. DHIMS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Centralization of expertise</a:t>
            </a:r>
          </a:p>
          <a:p>
            <a:pPr lvl="1"/>
            <a:r>
              <a:rPr lang="en-US" dirty="0" smtClean="0"/>
              <a:t>Greater expertise needed, but can be centralize</a:t>
            </a:r>
          </a:p>
          <a:p>
            <a:r>
              <a:rPr lang="en-US" dirty="0" smtClean="0"/>
              <a:t>Improved data flow and reporting speed</a:t>
            </a:r>
          </a:p>
          <a:p>
            <a:r>
              <a:rPr lang="en-US" dirty="0" smtClean="0"/>
              <a:t>Increased access to information</a:t>
            </a:r>
          </a:p>
          <a:p>
            <a:pPr lvl="1"/>
            <a:r>
              <a:rPr lang="en-US" dirty="0" smtClean="0"/>
              <a:t>No longer restricted to a local database</a:t>
            </a:r>
          </a:p>
          <a:p>
            <a:r>
              <a:rPr lang="en-US" dirty="0" smtClean="0"/>
              <a:t>Consistent national deployment</a:t>
            </a:r>
          </a:p>
          <a:p>
            <a:pPr lvl="1"/>
            <a:r>
              <a:rPr lang="en-US" dirty="0" smtClean="0"/>
              <a:t>Avoid inconsistent development in different areas</a:t>
            </a:r>
          </a:p>
          <a:p>
            <a:r>
              <a:rPr lang="en-US" dirty="0" smtClean="0"/>
              <a:t>Substantial capacity development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5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Open Source?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2050" name="Picture 2" descr="http://cdn.dltj.org/wp-content/uploads/2012/01/open-source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crn.com/logos/linux_penguin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9476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penBSD Logo - Cartoon Puffy with textual logo below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47260"/>
            <a:ext cx="2400300" cy="157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54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mile data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8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5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phone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phone / ODK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SMS Wheel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Nicaragua Health System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SILAIS (district health office),  Hospital, </a:t>
            </a:r>
            <a:r>
              <a:rPr lang="en-US" dirty="0" smtClean="0"/>
              <a:t>Health center, Health </a:t>
            </a:r>
            <a:r>
              <a:rPr lang="en-US" dirty="0" smtClean="0"/>
              <a:t>post</a:t>
            </a:r>
          </a:p>
          <a:p>
            <a:r>
              <a:rPr lang="en-US" dirty="0" smtClean="0"/>
              <a:t>Health </a:t>
            </a:r>
            <a:r>
              <a:rPr lang="en-US" dirty="0" smtClean="0"/>
              <a:t>post, staffed by one or two people</a:t>
            </a:r>
          </a:p>
          <a:p>
            <a:r>
              <a:rPr lang="en-US" dirty="0" smtClean="0"/>
              <a:t>Weekly meetings of health post staff at health center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 descr="C:\Users\Richard\Documents\Dell XPS Archive\Pictures\12-19-09 to 1-12-10\IMG_66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26" y="3092387"/>
            <a:ext cx="2421299" cy="181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Richard\Documents\Dell XPS Archive\Pictures\1-13 to 2-9-10\IMG_6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26" y="1143000"/>
            <a:ext cx="2526975" cy="189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ichard\Documents\Dell XPS Archive\Pictures\12-19-09 to 1-12-10\IMG_66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826" y="5010150"/>
            <a:ext cx="24638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88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to Digital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0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reporting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Monthly reporting of disease</a:t>
            </a:r>
          </a:p>
          <a:p>
            <a:pPr lvl="1"/>
            <a:r>
              <a:rPr lang="en-US" dirty="0" smtClean="0"/>
              <a:t>Roughly 60 diseases listed</a:t>
            </a:r>
          </a:p>
          <a:p>
            <a:pPr lvl="1"/>
            <a:r>
              <a:rPr lang="en-US" dirty="0" smtClean="0"/>
              <a:t>Age buckets and gender</a:t>
            </a:r>
          </a:p>
          <a:p>
            <a:r>
              <a:rPr lang="en-US" dirty="0" smtClean="0"/>
              <a:t>Separate immunization reporting</a:t>
            </a:r>
          </a:p>
          <a:p>
            <a:r>
              <a:rPr lang="en-US" dirty="0" smtClean="0"/>
              <a:t>Additional reporting from hospitals</a:t>
            </a:r>
          </a:p>
          <a:p>
            <a:r>
              <a:rPr lang="en-US" dirty="0" smtClean="0"/>
              <a:t>Health Post -&gt; Health Center -&gt; </a:t>
            </a:r>
            <a:r>
              <a:rPr lang="en-US" dirty="0" err="1" smtClean="0"/>
              <a:t>Silais</a:t>
            </a:r>
            <a:r>
              <a:rPr lang="en-US" dirty="0" smtClean="0"/>
              <a:t> -&gt; National</a:t>
            </a:r>
          </a:p>
          <a:p>
            <a:pPr lvl="1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3" descr="C:\Users\Richard\Documents\Dell XPS Archive\Pictures\12-19-09 to 1-12-10\IMG_6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19600" y="21336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89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use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Strong culture of data use</a:t>
            </a:r>
          </a:p>
          <a:p>
            <a:r>
              <a:rPr lang="en-US" dirty="0" smtClean="0"/>
              <a:t>All health centers visited had recent graphs of health data</a:t>
            </a:r>
          </a:p>
          <a:p>
            <a:r>
              <a:rPr lang="en-US" dirty="0" smtClean="0"/>
              <a:t>Staff expressed understanding of data and awareness of how it can be used</a:t>
            </a:r>
          </a:p>
          <a:p>
            <a:r>
              <a:rPr lang="en-US" dirty="0" smtClean="0"/>
              <a:t>Policy and training to support data use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IMG_6704.JPG"/>
          <p:cNvPicPr>
            <a:picLocks noGrp="1"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279348" y="466618"/>
            <a:ext cx="2628824" cy="197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G_6721.JPG"/>
          <p:cNvPicPr>
            <a:picLocks noGrp="1"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279348" y="2590800"/>
            <a:ext cx="2628824" cy="1971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C:\Users\Richard\Documents\Dell XPS Archive\Pictures\1-13 to 2-9-10\IMG_67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348" y="4724400"/>
            <a:ext cx="2661266" cy="19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08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Well established national reporting</a:t>
            </a:r>
          </a:p>
          <a:p>
            <a:pPr lvl="1"/>
            <a:r>
              <a:rPr lang="en-US" dirty="0" smtClean="0"/>
              <a:t>Procedures for data collection and use in place</a:t>
            </a:r>
          </a:p>
          <a:p>
            <a:pPr lvl="1"/>
            <a:r>
              <a:rPr lang="en-US" dirty="0" smtClean="0"/>
              <a:t>Run by epidemiologists</a:t>
            </a:r>
          </a:p>
          <a:p>
            <a:r>
              <a:rPr lang="en-US" dirty="0" smtClean="0"/>
              <a:t>Remote reporting by radio</a:t>
            </a:r>
          </a:p>
          <a:p>
            <a:pPr lvl="1"/>
            <a:r>
              <a:rPr lang="en-US" dirty="0" smtClean="0"/>
              <a:t>Gradually being phased out</a:t>
            </a:r>
          </a:p>
          <a:p>
            <a:r>
              <a:rPr lang="en-US" dirty="0" smtClean="0"/>
              <a:t>Custom surveillance software (running on Windows 3.1 in 2010)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Winter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2" descr="C:\Users\Richard\Documents\Dell XPS Archive\Pictures\12-19-09 to 1-12-10\IMG_6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Richard\Documents\Dell XPS Archive\Pictures\12-19-09 to 1-12-10\IMG_6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3733800"/>
            <a:ext cx="3249440" cy="243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ichard\Documents\Dell XPS Archive\Pictures\12-19-09 to 1-12-10\IMG_66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066800"/>
            <a:ext cx="325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2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7042</TotalTime>
  <Words>1949</Words>
  <Application>Microsoft Office PowerPoint</Application>
  <PresentationFormat>On-screen Show (4:3)</PresentationFormat>
  <Paragraphs>571</Paragraphs>
  <Slides>60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Computing and Global Health Lecture 2, Surveillance</vt:lpstr>
      <vt:lpstr>Today’s topics</vt:lpstr>
      <vt:lpstr>Readings and Assignments</vt:lpstr>
      <vt:lpstr>Assignment 2</vt:lpstr>
      <vt:lpstr>Nicaragua Case Study</vt:lpstr>
      <vt:lpstr>Nicaragua Health System</vt:lpstr>
      <vt:lpstr>Facility reporting</vt:lpstr>
      <vt:lpstr>Data use</vt:lpstr>
      <vt:lpstr>National Level</vt:lpstr>
      <vt:lpstr>Dengue Surveillance</vt:lpstr>
      <vt:lpstr>Nicaragua Summary</vt:lpstr>
      <vt:lpstr>Surveillance</vt:lpstr>
      <vt:lpstr>Routine surveillance vs. Surveys</vt:lpstr>
      <vt:lpstr>Challenges</vt:lpstr>
      <vt:lpstr>What if the information you needed to make any decision was easy to access?</vt:lpstr>
      <vt:lpstr>Forms</vt:lpstr>
      <vt:lpstr>Forms</vt:lpstr>
      <vt:lpstr>forms</vt:lpstr>
      <vt:lpstr>forms</vt:lpstr>
      <vt:lpstr> </vt:lpstr>
      <vt:lpstr>Key Issues</vt:lpstr>
      <vt:lpstr>Why collect data ?</vt:lpstr>
      <vt:lpstr>What are indicators?</vt:lpstr>
      <vt:lpstr>Institutional challenges</vt:lpstr>
      <vt:lpstr>Data Latency</vt:lpstr>
      <vt:lpstr>Data use</vt:lpstr>
      <vt:lpstr>If no one uses data, its probably wrong</vt:lpstr>
      <vt:lpstr>Facility environment</vt:lpstr>
      <vt:lpstr>Data Flow Today</vt:lpstr>
      <vt:lpstr>Processes</vt:lpstr>
      <vt:lpstr>Role of information and communication technology</vt:lpstr>
      <vt:lpstr>Data reporting technologies</vt:lpstr>
      <vt:lpstr>Health Information Systems</vt:lpstr>
      <vt:lpstr>2x2 Architecture Grid (Lubinski)</vt:lpstr>
      <vt:lpstr>Conceptual HIS Framework</vt:lpstr>
      <vt:lpstr>General Problem</vt:lpstr>
      <vt:lpstr>Integrated health data reporting</vt:lpstr>
      <vt:lpstr>Data reporting architectures</vt:lpstr>
      <vt:lpstr>PC Applications are not dead yet!</vt:lpstr>
      <vt:lpstr>HISP</vt:lpstr>
      <vt:lpstr>DHIS2</vt:lpstr>
      <vt:lpstr>HISP History</vt:lpstr>
      <vt:lpstr>DHIS2 Deployments</vt:lpstr>
      <vt:lpstr>DHIS2 concepts and data models</vt:lpstr>
      <vt:lpstr>PowerPoint Presentation</vt:lpstr>
      <vt:lpstr>PowerPoint Presentation</vt:lpstr>
      <vt:lpstr>Open Source</vt:lpstr>
      <vt:lpstr>HISP Case Study</vt:lpstr>
      <vt:lpstr>HISP Case studies</vt:lpstr>
      <vt:lpstr>Health Information Systems</vt:lpstr>
      <vt:lpstr>DHIMS</vt:lpstr>
      <vt:lpstr>DHIMS2 vs. DHIMS</vt:lpstr>
      <vt:lpstr>Why Open Source?</vt:lpstr>
      <vt:lpstr>Last mile data reporting</vt:lpstr>
      <vt:lpstr>Internet</vt:lpstr>
      <vt:lpstr>Feature phone</vt:lpstr>
      <vt:lpstr>Smart phone / ODK</vt:lpstr>
      <vt:lpstr>SMS</vt:lpstr>
      <vt:lpstr>SMS Wheel</vt:lpstr>
      <vt:lpstr>Paper to Digital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Anderson</dc:creator>
  <cp:lastModifiedBy>Richard Anderson</cp:lastModifiedBy>
  <cp:revision>159</cp:revision>
  <dcterms:created xsi:type="dcterms:W3CDTF">2006-08-16T00:00:00Z</dcterms:created>
  <dcterms:modified xsi:type="dcterms:W3CDTF">2015-01-15T00:30:13Z</dcterms:modified>
</cp:coreProperties>
</file>